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82" r:id="rId4"/>
    <p:sldId id="303" r:id="rId5"/>
    <p:sldId id="284" r:id="rId6"/>
    <p:sldId id="298" r:id="rId7"/>
    <p:sldId id="313" r:id="rId8"/>
    <p:sldId id="305" r:id="rId9"/>
    <p:sldId id="304" r:id="rId10"/>
    <p:sldId id="306" r:id="rId11"/>
    <p:sldId id="287" r:id="rId12"/>
    <p:sldId id="307" r:id="rId13"/>
    <p:sldId id="301" r:id="rId14"/>
    <p:sldId id="308" r:id="rId15"/>
    <p:sldId id="286" r:id="rId16"/>
    <p:sldId id="288" r:id="rId17"/>
    <p:sldId id="309" r:id="rId18"/>
    <p:sldId id="310" r:id="rId19"/>
    <p:sldId id="311" r:id="rId20"/>
    <p:sldId id="300" r:id="rId21"/>
    <p:sldId id="302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78" autoAdjust="0"/>
  </p:normalViewPr>
  <p:slideViewPr>
    <p:cSldViewPr>
      <p:cViewPr varScale="1">
        <p:scale>
          <a:sx n="59" d="100"/>
          <a:sy n="59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EF4A-33EE-4DA3-A4F8-4EF4A323075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F295-6B47-4470-9282-2E28C57B5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5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26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B7B8-1050-4003-A4AC-A94ABDF034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30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9" y="3978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3"/>
          <p:cNvSpPr txBox="1">
            <a:spLocks noChangeArrowheads="1"/>
          </p:cNvSpPr>
          <p:nvPr/>
        </p:nvSpPr>
        <p:spPr bwMode="auto">
          <a:xfrm>
            <a:off x="322263" y="620713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/>
              <a:t>Во время проведения сочинения на рабочем столе участника, кроме бланков и </a:t>
            </a:r>
            <a:r>
              <a:rPr lang="ru-RU" altLang="ru-RU" sz="2400" b="1" dirty="0"/>
              <a:t>черновиков </a:t>
            </a:r>
            <a:r>
              <a:rPr lang="ru-RU" altLang="ru-RU" sz="2400" b="1" dirty="0" smtClean="0"/>
              <a:t>может находиться:</a:t>
            </a:r>
            <a:endParaRPr lang="ru-RU" altLang="ru-RU" sz="2400" b="1" dirty="0"/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323528" y="1916832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800" dirty="0" smtClean="0"/>
              <a:t>черная гелиевая ручка;</a:t>
            </a:r>
            <a:endParaRPr lang="ru-RU" altLang="ru-RU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800" dirty="0" smtClean="0"/>
              <a:t>документ, удостоверяющий личность;</a:t>
            </a:r>
            <a:endParaRPr lang="ru-RU" altLang="ru-RU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800" dirty="0" smtClean="0"/>
              <a:t>орфографический словарь;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800" dirty="0" smtClean="0"/>
              <a:t>при необходимости лекарства и питание.</a:t>
            </a:r>
            <a:endParaRPr lang="ru-RU" altLang="ru-RU" sz="2800" dirty="0"/>
          </a:p>
        </p:txBody>
      </p:sp>
      <p:pic>
        <p:nvPicPr>
          <p:cNvPr id="1026" name="Picture 2" descr="http://upload.wikimedia.org/wikipedia/commons/0/0b/Russian_pass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1612"/>
            <a:ext cx="1512168" cy="22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412229.vk.me/v412229867/1930/usx0P84m5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53524"/>
            <a:ext cx="1512168" cy="22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perusb.ru/files/products/306-218110,-306-21820.200x200.jpg?7e091e53ce7d1afc508625a9b5f6e1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592629" cy="19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92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Проведение итогового сочинения (изложения)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95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(изложения)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1844824"/>
            <a:ext cx="8064896" cy="475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средства связи, фото, аудио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 видеоаппаратуру </a:t>
            </a:r>
          </a:p>
          <a:p>
            <a:pPr algn="just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письменные заметки и иные средства хранения и передачи информации, собственные орфографические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толковые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</a:t>
            </a: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пользоваться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произведения, дневники, мемуары, публицистика, другие литературные источники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3877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5561191" y="6251148"/>
            <a:ext cx="3533597" cy="21712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456761C-24A9-4995-8C11-C45448D0FC37}" type="slidenum">
              <a:rPr lang="ru-RU" altLang="ru-RU" sz="1400" b="1">
                <a:solidFill>
                  <a:schemeClr val="bg1"/>
                </a:solidFill>
              </a:rPr>
              <a:pPr/>
              <a:t>12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pic>
        <p:nvPicPr>
          <p:cNvPr id="4101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9338" y="38623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48038" y="38623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AutoShape 22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596188" y="51577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AutoShape 30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AutoShape 31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300788" y="51577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AutoShape 40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AutoShape 41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AutoShape 42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331913" y="4365625"/>
            <a:ext cx="647700" cy="1655763"/>
            <a:chOff x="1292" y="981"/>
            <a:chExt cx="1135" cy="2676"/>
          </a:xfrm>
          <a:solidFill>
            <a:schemeClr val="tx1"/>
          </a:solidFill>
        </p:grpSpPr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1565" y="981"/>
              <a:ext cx="576" cy="57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AutoShape 46"/>
            <p:cNvSpPr>
              <a:spLocks noChangeArrowheads="1"/>
            </p:cNvSpPr>
            <p:nvPr/>
          </p:nvSpPr>
          <p:spPr bwMode="auto">
            <a:xfrm>
              <a:off x="1551" y="1556"/>
              <a:ext cx="635" cy="140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AutoShape 47"/>
            <p:cNvSpPr>
              <a:spLocks noChangeArrowheads="1"/>
            </p:cNvSpPr>
            <p:nvPr/>
          </p:nvSpPr>
          <p:spPr bwMode="auto">
            <a:xfrm>
              <a:off x="1610" y="2976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AutoShape 48"/>
            <p:cNvSpPr>
              <a:spLocks noChangeArrowheads="1"/>
            </p:cNvSpPr>
            <p:nvPr/>
          </p:nvSpPr>
          <p:spPr bwMode="auto">
            <a:xfrm>
              <a:off x="1973" y="2976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AutoShape 49"/>
            <p:cNvSpPr>
              <a:spLocks noChangeArrowheads="1"/>
            </p:cNvSpPr>
            <p:nvPr/>
          </p:nvSpPr>
          <p:spPr bwMode="auto">
            <a:xfrm rot="2040952">
              <a:off x="1292" y="1661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AutoShape 50"/>
            <p:cNvSpPr>
              <a:spLocks noChangeArrowheads="1"/>
            </p:cNvSpPr>
            <p:nvPr/>
          </p:nvSpPr>
          <p:spPr bwMode="auto">
            <a:xfrm rot="-1850915">
              <a:off x="2245" y="1661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7667625" y="38623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AutoShape 57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AutoShape 58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AutoShape 59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156325" y="38623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Rectangle 63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66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AutoShape 67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AutoShape 68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AutoShape 69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930775" y="51577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Rectangle 73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76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AutoShape 77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AutoShape 78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AutoShape 79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3419475" y="5157788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90" name="Rectangle 82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Rectangle 83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Rectangle 84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Rectangle 85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AutoShape 87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AutoShape 88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AutoShape 89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Rectangle 90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468313" y="2530475"/>
            <a:ext cx="936625" cy="1655763"/>
            <a:chOff x="340" y="618"/>
            <a:chExt cx="590" cy="1043"/>
          </a:xfrm>
          <a:solidFill>
            <a:schemeClr val="tx1"/>
          </a:solidFill>
        </p:grpSpPr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438" y="618"/>
              <a:ext cx="207" cy="225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AutoShape 93"/>
            <p:cNvSpPr>
              <a:spLocks noChangeArrowheads="1"/>
            </p:cNvSpPr>
            <p:nvPr/>
          </p:nvSpPr>
          <p:spPr bwMode="auto">
            <a:xfrm>
              <a:off x="433" y="842"/>
              <a:ext cx="228" cy="54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AutoShape 94"/>
            <p:cNvSpPr>
              <a:spLocks noChangeArrowheads="1"/>
            </p:cNvSpPr>
            <p:nvPr/>
          </p:nvSpPr>
          <p:spPr bwMode="auto">
            <a:xfrm>
              <a:off x="454" y="1396"/>
              <a:ext cx="66" cy="2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AutoShape 95"/>
            <p:cNvSpPr>
              <a:spLocks noChangeArrowheads="1"/>
            </p:cNvSpPr>
            <p:nvPr/>
          </p:nvSpPr>
          <p:spPr bwMode="auto">
            <a:xfrm>
              <a:off x="585" y="1396"/>
              <a:ext cx="65" cy="2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AutoShape 96"/>
            <p:cNvSpPr>
              <a:spLocks noChangeArrowheads="1"/>
            </p:cNvSpPr>
            <p:nvPr/>
          </p:nvSpPr>
          <p:spPr bwMode="auto">
            <a:xfrm rot="2040952">
              <a:off x="340" y="883"/>
              <a:ext cx="65" cy="2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AutoShape 97"/>
            <p:cNvSpPr>
              <a:spLocks noChangeArrowheads="1"/>
            </p:cNvSpPr>
            <p:nvPr/>
          </p:nvSpPr>
          <p:spPr bwMode="auto">
            <a:xfrm rot="-7449027">
              <a:off x="758" y="674"/>
              <a:ext cx="47" cy="29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6" name="AutoShape 108"/>
          <p:cNvSpPr>
            <a:spLocks noChangeArrowheads="1"/>
          </p:cNvSpPr>
          <p:nvPr/>
        </p:nvSpPr>
        <p:spPr bwMode="auto">
          <a:xfrm>
            <a:off x="1908175" y="1989138"/>
            <a:ext cx="3887788" cy="1727200"/>
          </a:xfrm>
          <a:prstGeom prst="wedgeRoundRectCallout">
            <a:avLst>
              <a:gd name="adj1" fmla="val -75032"/>
              <a:gd name="adj2" fmla="val -1406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entury Gothic" panose="020B0502020202020204" pitchFamily="34" charset="0"/>
              </a:rPr>
              <a:t>До окончания итогового </a:t>
            </a:r>
            <a:r>
              <a:rPr lang="ru-RU" altLang="ru-RU" sz="2400" dirty="0" smtClean="0">
                <a:latin typeface="Century Gothic" panose="020B0502020202020204" pitchFamily="34" charset="0"/>
              </a:rPr>
              <a:t>сочинения</a:t>
            </a:r>
            <a:endParaRPr lang="ru-RU" altLang="ru-RU" sz="240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altLang="ru-RU" sz="2400" dirty="0" smtClean="0">
                <a:latin typeface="Century Gothic" panose="020B0502020202020204" pitchFamily="34" charset="0"/>
              </a:rPr>
              <a:t> осталось 30 минут </a:t>
            </a:r>
          </a:p>
          <a:p>
            <a:pPr algn="ctr" eaLnBrk="1" hangingPunct="1"/>
            <a:r>
              <a:rPr lang="ru-RU" altLang="ru-RU" sz="2400" dirty="0" smtClean="0">
                <a:latin typeface="Century Gothic" panose="020B0502020202020204" pitchFamily="34" charset="0"/>
              </a:rPr>
              <a:t>(5 минут)!</a:t>
            </a:r>
            <a:endParaRPr lang="ru-RU" altLang="ru-RU" sz="2400" dirty="0">
              <a:latin typeface="Century Gothic" panose="020B0502020202020204" pitchFamily="34" charset="0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Окончание итогового сочинения (изложения)</a:t>
            </a:r>
            <a:endParaRPr lang="ru-RU" altLang="ru-RU" sz="24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92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Проведение итогового сочинения (изложения)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1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196752"/>
            <a:ext cx="8229600" cy="6529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708920"/>
            <a:ext cx="734481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</a:rPr>
              <a:t>л</a:t>
            </a:r>
            <a:r>
              <a:rPr lang="ru-RU" sz="3600" dirty="0" smtClean="0">
                <a:latin typeface="Times New Roman" panose="02020603050405020304" pitchFamily="18" charset="0"/>
              </a:rPr>
              <a:t>исты бумаги для черновиков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не проверяются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и записи в них не учитываются при проверке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5480" y="33751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12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260648"/>
            <a:ext cx="8183562" cy="5078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Порядок проверки итогового сочинения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230425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Организаторы из аудиторий передают работы руководителю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980728"/>
            <a:ext cx="2376264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передают работы техническому специалисту для копирования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80728"/>
            <a:ext cx="244827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и оригиналы работ передаются уполномоченному на муниципальном уровне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573016"/>
            <a:ext cx="244827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на муниципальном уровне передает копии работ членам экспертной комиссии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573016"/>
            <a:ext cx="244827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итогового сочинения членами экспертной комиссии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573016"/>
            <a:ext cx="244827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на муниципальном уровне переносит результаты проверки в оригиналы бланков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843808" y="1556792"/>
            <a:ext cx="576064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580112" y="1484784"/>
            <a:ext cx="576064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948264" y="2852936"/>
            <a:ext cx="792088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724128" y="3933056"/>
            <a:ext cx="576064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915816" y="3933056"/>
            <a:ext cx="576064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27" y="731651"/>
            <a:ext cx="7338392" cy="99230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04" y="1988840"/>
            <a:ext cx="2713307" cy="243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04" y="4046867"/>
            <a:ext cx="3570667" cy="2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71401" y="2115541"/>
            <a:ext cx="2735013" cy="1587671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«зачет»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84872" y="4300269"/>
            <a:ext cx="2708070" cy="1587671"/>
          </a:xfrm>
          <a:prstGeom prst="wedgeRoundRectCallout">
            <a:avLst>
              <a:gd name="adj1" fmla="val -21045"/>
              <a:gd name="adj2" fmla="val 4706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«незачет»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19140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2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критерии оценки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77888" y="1666900"/>
            <a:ext cx="3744416" cy="158417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итогового сочинения»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менее 250 слов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39552" y="3861048"/>
            <a:ext cx="3888432" cy="18002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«Самостоятельность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004048" y="1500719"/>
            <a:ext cx="3744416" cy="417646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теме»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«Аргументация. Привлечение литературного материала»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«Композиция и логика рассуждения»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5966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писание: http://www.virtualrm.spb.ru/files/images/%200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752528" cy="3318619"/>
          </a:xfrm>
          <a:prstGeom prst="rect">
            <a:avLst/>
          </a:prstGeom>
          <a:noFill/>
          <a:ln w="12700" cmpd="sng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1268760"/>
            <a:ext cx="3010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Оригиналы бланков регистрации и записи итогового сочинения (изложения) передаются на обработку в КУ РИАЦ</a:t>
            </a:r>
            <a:endParaRPr lang="ru-RU" sz="28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92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Обработка бланков итогового сочинения (изложения)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0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332656"/>
            <a:ext cx="3096493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http://check.ege.edu.ru/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27" t="17560" r="38103" b="21961"/>
          <a:stretch>
            <a:fillRect/>
          </a:stretch>
        </p:blipFill>
        <p:spPr bwMode="auto">
          <a:xfrm>
            <a:off x="1331640" y="1196752"/>
            <a:ext cx="662473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120" y="692696"/>
            <a:ext cx="30243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845" t="26040" r="20621" b="5921"/>
          <a:stretch>
            <a:fillRect/>
          </a:stretch>
        </p:blipFill>
        <p:spPr bwMode="auto">
          <a:xfrm>
            <a:off x="355531" y="692696"/>
            <a:ext cx="8536949" cy="54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1268760"/>
            <a:ext cx="29523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6" y="476672"/>
            <a:ext cx="8265604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организацию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итогового сочинения (изложения)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30160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службы по надзору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 и науки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04.04.2023г                                       № 233/552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проведения государственной итоговой аттестации по образовательным программам среднего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материалы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21.09.2023 № 04-303):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проведению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2023/2024 учебном году;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20713" indent="-263525" algn="just">
              <a:buFont typeface="Symbol" pitchFamily="18" charset="2"/>
              <a:buChar char="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Омской области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20 октября 2017 г. № 76 «Об утверждении Порядка проведения итогового сочинения (изложения)»</a:t>
            </a:r>
          </a:p>
          <a:p>
            <a:pPr marL="620713" indent="-263525" algn="just">
              <a:buFont typeface="Arial" pitchFamily="34" charset="0"/>
              <a:buChar char="•"/>
            </a:pPr>
            <a:endParaRPr lang="ru-RU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Рособрнадзора от 24.10.2022г №04-408 «Об использовании текстов из Открытого банка текстов для итогового сочинения»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5178" cy="971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896"/>
            <a:ext cx="8417516" cy="19882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итогового сочинения (изложения) в дополнительные сроки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 обучающиеся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304332" cy="426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итоговому сочинению (изложению)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(«незачет»);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итогового сочинения (изложения)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требований пункта 27 Порядка (по решению ГЭК)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по уважительным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(болезнь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обстоятельства,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итогового сочинения (изложения)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(болезнь или иные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66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повторную проверку итогового сочинения (изложения)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807524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Предоставляется обучающимся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повторного неудовлетворительного результата («незачет»).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повторной проверки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обучающимися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их родителями (законными представителями) на основании документов, удостоверяющих личность,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двух рабочих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объявления результатов итогового сочинения (изложения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казенное учреждение Омской 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системы образования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Омск, ул. Куйбышева, д. 69.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674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409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Омск,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(изложение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13914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39" y="692697"/>
            <a:ext cx="85033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(235 минут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(изложение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начинается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6498705"/>
              </p:ext>
            </p:extLst>
          </p:nvPr>
        </p:nvGraphicFramePr>
        <p:xfrm>
          <a:off x="1553615" y="1196752"/>
          <a:ext cx="6096000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2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06.12.20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07.02.2024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4872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4653136"/>
            <a:ext cx="8183880" cy="195570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 начала проведения итогового сочинения организаторы проводят инструктаж: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часть инструктажа проводится до 10.00 часов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с 09.45ч принимают у руководителя темы сочинений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часть инструктажа в 10.00ч</a:t>
            </a:r>
          </a:p>
        </p:txBody>
      </p:sp>
      <p:pic>
        <p:nvPicPr>
          <p:cNvPr id="19460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r="23333"/>
          <a:stretch>
            <a:fillRect/>
          </a:stretch>
        </p:blipFill>
        <p:spPr bwMode="auto">
          <a:xfrm>
            <a:off x="1907704" y="620689"/>
            <a:ext cx="46085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92810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Проведение итогового сочинения (изложения)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итогового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открытых официальных ресурсах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ege.edu.ru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topic.ege.edu.ru)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ege55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rustest.ru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до проведения итогового сочинения по местному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477" y="3501008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«горячих»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(3812)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24-76-89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 «Региональный информационно-аналитический центр системы образования Омской области»: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(3812)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37-74-92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42222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5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СТРУКТУРА </a:t>
            </a:r>
            <a:br>
              <a:rPr lang="ru-RU" sz="1800" b="1" dirty="0" smtClean="0"/>
            </a:br>
            <a:r>
              <a:rPr lang="ru-RU" sz="1800" b="1" dirty="0" smtClean="0"/>
              <a:t>ЗАКРЫТОГО БАНКА ТЕМ ИТОГОВОГО СОЧИНЕНИЯ </a:t>
            </a:r>
            <a:br>
              <a:rPr lang="ru-RU" sz="1800" b="1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Комплекты тем итогового сочинения с 2023/24 учебного года формируются из закрытого банк тем итогового сочинения.  Он включает более полутора тысяч тем сочинений прошлых лет.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Разделы и подразделы 	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	Духовно-нравственные ориентиры в жизни человека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1.1. 	Внутренний мир человека и его личностные качества.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1.2. 	Отношение человека к другому человеку (окружению), нравственные идеалы и выбор между добром и злом.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1.3. 	Познание человеком самого себя.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1.4. 	Свобода человека и ее ограничения. 	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	Семья, общество, Отечество в жизни человека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2.1. 	Семья, род; семейные ценности и традиции.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2.2. 	Человек и общество.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2.3. 	Родина, государство, гражданская позиция человека. 	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	Природа и культура в жизни человека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3.1. 	Природа и человек.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3.2. 	Наука и человек. 	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3.3. 	Искусство и человек.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3.4.          Язык и языковая личность 	</a:t>
            </a:r>
          </a:p>
        </p:txBody>
      </p:sp>
    </p:spTree>
    <p:extLst>
      <p:ext uri="{BB962C8B-B14F-4D97-AF65-F5344CB8AC3E}">
        <p14:creationId xmlns="" xmlns:p14="http://schemas.microsoft.com/office/powerpoint/2010/main" val="2507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28560" r="22984" b="18521"/>
          <a:stretch>
            <a:fillRect/>
          </a:stretch>
        </p:blipFill>
        <p:spPr bwMode="auto">
          <a:xfrm>
            <a:off x="0" y="332656"/>
            <a:ext cx="9153080" cy="488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5561191" y="6251148"/>
            <a:ext cx="3533597" cy="217121"/>
          </a:xfrm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fld id="{1456761C-24A9-4995-8C11-C45448D0FC37}" type="slidenum">
              <a:rPr lang="ru-RU" altLang="ru-RU" sz="1400" b="1">
                <a:solidFill>
                  <a:schemeClr val="bg1"/>
                </a:solidFill>
              </a:rPr>
              <a:pPr/>
              <a:t>8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pic>
        <p:nvPicPr>
          <p:cNvPr id="4101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Комплектация бланков итогового сочинения </a:t>
            </a:r>
            <a:endParaRPr lang="ru-RU" altLang="ru-RU" sz="32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24744"/>
            <a:ext cx="3749754" cy="5338105"/>
          </a:xfrm>
          <a:prstGeom prst="rect">
            <a:avLst/>
          </a:prstGeom>
        </p:spPr>
      </p:pic>
      <p:sp>
        <p:nvSpPr>
          <p:cNvPr id="119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92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Проведение итогового сочинения (изложения)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532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5561191" y="6251148"/>
            <a:ext cx="3533597" cy="217121"/>
          </a:xfrm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fld id="{1456761C-24A9-4995-8C11-C45448D0FC37}" type="slidenum">
              <a:rPr lang="ru-RU" altLang="ru-RU" sz="1400" b="1">
                <a:solidFill>
                  <a:schemeClr val="bg1"/>
                </a:solidFill>
              </a:rPr>
              <a:pPr/>
              <a:t>9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pic>
        <p:nvPicPr>
          <p:cNvPr id="4101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92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Проведение итогового сочинения (изложения)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2363" y="4000504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21063" y="4000504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AutoShape 23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596188" y="5006979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AutoShape 33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300788" y="5006979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AutoShape 41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AutoShape 42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908175" y="4379900"/>
            <a:ext cx="647700" cy="1655763"/>
            <a:chOff x="1292" y="981"/>
            <a:chExt cx="1135" cy="2676"/>
          </a:xfrm>
          <a:solidFill>
            <a:schemeClr val="tx1"/>
          </a:solidFill>
        </p:grpSpPr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1565" y="981"/>
              <a:ext cx="576" cy="57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AutoShape 47"/>
            <p:cNvSpPr>
              <a:spLocks noChangeArrowheads="1"/>
            </p:cNvSpPr>
            <p:nvPr/>
          </p:nvSpPr>
          <p:spPr bwMode="auto">
            <a:xfrm>
              <a:off x="1551" y="1556"/>
              <a:ext cx="635" cy="140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AutoShape 48"/>
            <p:cNvSpPr>
              <a:spLocks noChangeArrowheads="1"/>
            </p:cNvSpPr>
            <p:nvPr/>
          </p:nvSpPr>
          <p:spPr bwMode="auto">
            <a:xfrm>
              <a:off x="1610" y="2976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AutoShape 49"/>
            <p:cNvSpPr>
              <a:spLocks noChangeArrowheads="1"/>
            </p:cNvSpPr>
            <p:nvPr/>
          </p:nvSpPr>
          <p:spPr bwMode="auto">
            <a:xfrm>
              <a:off x="1973" y="2976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AutoShape 50"/>
            <p:cNvSpPr>
              <a:spLocks noChangeArrowheads="1"/>
            </p:cNvSpPr>
            <p:nvPr/>
          </p:nvSpPr>
          <p:spPr bwMode="auto">
            <a:xfrm rot="2040952">
              <a:off x="1292" y="1661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AutoShape 51"/>
            <p:cNvSpPr>
              <a:spLocks noChangeArrowheads="1"/>
            </p:cNvSpPr>
            <p:nvPr/>
          </p:nvSpPr>
          <p:spPr bwMode="auto">
            <a:xfrm rot="-1850915">
              <a:off x="2245" y="1661"/>
              <a:ext cx="182" cy="68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740650" y="4000504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AutoShape 58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AutoShape 59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AutoShape 60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6229350" y="4000504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AutoShape 68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AutoShape 69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AutoShape 70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4930775" y="5006979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AutoShape 78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AutoShape 79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AutoShape 80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3419475" y="5006979"/>
            <a:ext cx="1152525" cy="1006475"/>
            <a:chOff x="4785" y="709"/>
            <a:chExt cx="726" cy="634"/>
          </a:xfrm>
          <a:solidFill>
            <a:schemeClr val="tx1"/>
          </a:solidFill>
        </p:grpSpPr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4921" y="1298"/>
              <a:ext cx="590" cy="4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 rot="-5400000">
              <a:off x="5284" y="1116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 rot="-5400000">
              <a:off x="4785" y="1162"/>
              <a:ext cx="31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 rot="1059008">
              <a:off x="4785" y="981"/>
              <a:ext cx="408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5239" y="709"/>
              <a:ext cx="144" cy="156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AutoShape 88"/>
            <p:cNvSpPr>
              <a:spLocks noChangeArrowheads="1"/>
            </p:cNvSpPr>
            <p:nvPr/>
          </p:nvSpPr>
          <p:spPr bwMode="auto">
            <a:xfrm>
              <a:off x="5239" y="873"/>
              <a:ext cx="159" cy="27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AutoShape 89"/>
            <p:cNvSpPr>
              <a:spLocks noChangeArrowheads="1"/>
            </p:cNvSpPr>
            <p:nvPr/>
          </p:nvSpPr>
          <p:spPr bwMode="auto">
            <a:xfrm>
              <a:off x="5193" y="1117"/>
              <a:ext cx="45" cy="1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AutoShape 90"/>
            <p:cNvSpPr>
              <a:spLocks noChangeArrowheads="1"/>
            </p:cNvSpPr>
            <p:nvPr/>
          </p:nvSpPr>
          <p:spPr bwMode="auto">
            <a:xfrm rot="-4434831">
              <a:off x="5169" y="864"/>
              <a:ext cx="44" cy="18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5239" y="1162"/>
              <a:ext cx="227" cy="46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395288" y="2940038"/>
            <a:ext cx="936625" cy="1655762"/>
            <a:chOff x="340" y="618"/>
            <a:chExt cx="590" cy="1043"/>
          </a:xfrm>
          <a:solidFill>
            <a:schemeClr val="tx1"/>
          </a:solidFill>
        </p:grpSpPr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438" y="618"/>
              <a:ext cx="207" cy="225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AutoShape 94"/>
            <p:cNvSpPr>
              <a:spLocks noChangeArrowheads="1"/>
            </p:cNvSpPr>
            <p:nvPr/>
          </p:nvSpPr>
          <p:spPr bwMode="auto">
            <a:xfrm>
              <a:off x="433" y="842"/>
              <a:ext cx="228" cy="54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AutoShape 95"/>
            <p:cNvSpPr>
              <a:spLocks noChangeArrowheads="1"/>
            </p:cNvSpPr>
            <p:nvPr/>
          </p:nvSpPr>
          <p:spPr bwMode="auto">
            <a:xfrm>
              <a:off x="454" y="1396"/>
              <a:ext cx="66" cy="2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AutoShape 96"/>
            <p:cNvSpPr>
              <a:spLocks noChangeArrowheads="1"/>
            </p:cNvSpPr>
            <p:nvPr/>
          </p:nvSpPr>
          <p:spPr bwMode="auto">
            <a:xfrm>
              <a:off x="585" y="1396"/>
              <a:ext cx="65" cy="2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AutoShape 97"/>
            <p:cNvSpPr>
              <a:spLocks noChangeArrowheads="1"/>
            </p:cNvSpPr>
            <p:nvPr/>
          </p:nvSpPr>
          <p:spPr bwMode="auto">
            <a:xfrm rot="2040952">
              <a:off x="340" y="883"/>
              <a:ext cx="65" cy="2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AutoShape 98"/>
            <p:cNvSpPr>
              <a:spLocks noChangeArrowheads="1"/>
            </p:cNvSpPr>
            <p:nvPr/>
          </p:nvSpPr>
          <p:spPr bwMode="auto">
            <a:xfrm rot="-7449027">
              <a:off x="758" y="674"/>
              <a:ext cx="47" cy="29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539750" y="1643063"/>
            <a:ext cx="914400" cy="914400"/>
            <a:chOff x="1292" y="618"/>
            <a:chExt cx="576" cy="576"/>
          </a:xfrm>
        </p:grpSpPr>
        <p:sp>
          <p:nvSpPr>
            <p:cNvPr id="105" name="Oval 99"/>
            <p:cNvSpPr>
              <a:spLocks noChangeArrowheads="1"/>
            </p:cNvSpPr>
            <p:nvPr/>
          </p:nvSpPr>
          <p:spPr bwMode="auto">
            <a:xfrm>
              <a:off x="1292" y="618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 flipH="1" flipV="1">
              <a:off x="1429" y="845"/>
              <a:ext cx="136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101"/>
            <p:cNvSpPr>
              <a:spLocks noChangeShapeType="1"/>
            </p:cNvSpPr>
            <p:nvPr/>
          </p:nvSpPr>
          <p:spPr bwMode="auto">
            <a:xfrm flipV="1">
              <a:off x="1565" y="799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>
              <a:off x="1579" y="618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104"/>
            <p:cNvSpPr>
              <a:spLocks noChangeShapeType="1"/>
            </p:cNvSpPr>
            <p:nvPr/>
          </p:nvSpPr>
          <p:spPr bwMode="auto">
            <a:xfrm>
              <a:off x="1292" y="89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1823" y="89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>
              <a:off x="1579" y="114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" name="Group 112"/>
          <p:cNvGrpSpPr>
            <a:grpSpLocks/>
          </p:cNvGrpSpPr>
          <p:nvPr/>
        </p:nvGrpSpPr>
        <p:grpSpPr bwMode="auto">
          <a:xfrm>
            <a:off x="1331913" y="2219325"/>
            <a:ext cx="1873250" cy="1295400"/>
            <a:chOff x="1156" y="1298"/>
            <a:chExt cx="1180" cy="816"/>
          </a:xfrm>
        </p:grpSpPr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1156" y="1298"/>
              <a:ext cx="1180" cy="8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114" name="Text Box 110"/>
            <p:cNvSpPr txBox="1">
              <a:spLocks noChangeArrowheads="1"/>
            </p:cNvSpPr>
            <p:nvPr/>
          </p:nvSpPr>
          <p:spPr bwMode="auto">
            <a:xfrm>
              <a:off x="1156" y="1344"/>
              <a:ext cx="113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400" dirty="0">
                  <a:solidFill>
                    <a:schemeClr val="bg1"/>
                  </a:solidFill>
                </a:rPr>
                <a:t>Начало - 10:15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400" dirty="0">
                  <a:solidFill>
                    <a:schemeClr val="bg1"/>
                  </a:solidFill>
                </a:rPr>
                <a:t>Окончание - </a:t>
              </a:r>
              <a:r>
                <a:rPr lang="ru-RU" altLang="ru-RU" sz="1400" dirty="0" smtClean="0">
                  <a:solidFill>
                    <a:schemeClr val="bg1"/>
                  </a:solidFill>
                </a:rPr>
                <a:t>14:10</a:t>
              </a:r>
              <a:endParaRPr lang="ru-RU" alt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323850" y="857250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2060"/>
                </a:solidFill>
                <a:cs typeface="Arial" panose="020B0604020202020204" pitchFamily="34" charset="0"/>
              </a:rPr>
              <a:t>НАЧАЛО ЭКЗАМЕНА</a:t>
            </a:r>
            <a:endParaRPr lang="ru-RU" altLang="ru-RU" sz="3200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3635375" y="1714500"/>
            <a:ext cx="53292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 dirty="0"/>
              <a:t>После заполнения регистрационных полей бланков итогового сочинения (изложения) член комиссии объявляет начало и время продолжительности итогового сочинения (изложения) </a:t>
            </a:r>
            <a:r>
              <a:rPr lang="ru-RU" altLang="ru-RU" sz="2000" dirty="0"/>
              <a:t>и фиксирует время начала и окончания </a:t>
            </a:r>
            <a:r>
              <a:rPr lang="ru-RU" altLang="ru-RU" sz="2000" dirty="0" smtClean="0"/>
              <a:t>сочинения на </a:t>
            </a:r>
            <a:r>
              <a:rPr lang="ru-RU" altLang="ru-RU" sz="2000" dirty="0"/>
              <a:t>доске</a:t>
            </a:r>
          </a:p>
        </p:txBody>
      </p:sp>
    </p:spTree>
    <p:extLst>
      <p:ext uri="{BB962C8B-B14F-4D97-AF65-F5344CB8AC3E}">
        <p14:creationId xmlns:p14="http://schemas.microsoft.com/office/powerpoint/2010/main" xmlns="" val="137782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507</Words>
  <Application>Microsoft Office PowerPoint</Application>
  <PresentationFormat>Экран (4:3)</PresentationFormat>
  <Paragraphs>143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2023</vt:lpstr>
      <vt:lpstr> Документы, регламентирующие организацию  и проведение итогового сочинения (изложения)</vt:lpstr>
      <vt:lpstr>Сроки</vt:lpstr>
      <vt:lpstr>Слайд 4</vt:lpstr>
      <vt:lpstr>   Публикация тем итогового сочинения (изложения) на открытых официальных ресурсах: ege.edu.ru (topic.ege.edu.ru) ege55.ru rustest.ru  за 15 минут до проведения итогового сочинения по местному времени  </vt:lpstr>
      <vt:lpstr> СТРУКТУРА  ЗАКРЫТОГО БАНКА ТЕМ ИТОГОВОГО СОЧИНЕНИЯ   Комплекты тем итогового сочинения с 2023/24 учебного года формируются из закрытого банк тем итогового сочинения.  Он включает более полутора тысяч тем сочинений прошлых лет. </vt:lpstr>
      <vt:lpstr>Слайд 7</vt:lpstr>
      <vt:lpstr>Слайд 8</vt:lpstr>
      <vt:lpstr>Слайд 9</vt:lpstr>
      <vt:lpstr>Слайд 10</vt:lpstr>
      <vt:lpstr>Во время проведения итогового сочинения (изложения) запрещено:</vt:lpstr>
      <vt:lpstr>Слайд 12</vt:lpstr>
      <vt:lpstr>Внимание!</vt:lpstr>
      <vt:lpstr>Слайд 14</vt:lpstr>
      <vt:lpstr>Система оценивания итогового сочинения (изложения) </vt:lpstr>
      <vt:lpstr>Требования и критерии оценки</vt:lpstr>
      <vt:lpstr>Слайд 17</vt:lpstr>
      <vt:lpstr>Слайд 18</vt:lpstr>
      <vt:lpstr>Слайд 19</vt:lpstr>
      <vt:lpstr>Повторно допускаются  к написанию итогового сочинения (изложения) в дополнительные сроки  в текущем учебном году обучающиеся ХI классов</vt:lpstr>
      <vt:lpstr>Право на повторную проверку итогового сочинения (изложения)</vt:lpstr>
      <vt:lpstr>г. Омск, 2023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Ирина</cp:lastModifiedBy>
  <cp:revision>173</cp:revision>
  <dcterms:modified xsi:type="dcterms:W3CDTF">2024-02-22T07:31:25Z</dcterms:modified>
</cp:coreProperties>
</file>