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34"/>
  </p:notesMasterIdLst>
  <p:sldIdLst>
    <p:sldId id="256" r:id="rId2"/>
    <p:sldId id="257" r:id="rId3"/>
    <p:sldId id="258" r:id="rId4"/>
    <p:sldId id="268" r:id="rId5"/>
    <p:sldId id="269" r:id="rId6"/>
    <p:sldId id="259" r:id="rId7"/>
    <p:sldId id="270" r:id="rId8"/>
    <p:sldId id="271" r:id="rId9"/>
    <p:sldId id="260" r:id="rId10"/>
    <p:sldId id="272" r:id="rId11"/>
    <p:sldId id="273" r:id="rId12"/>
    <p:sldId id="261" r:id="rId13"/>
    <p:sldId id="274" r:id="rId14"/>
    <p:sldId id="275" r:id="rId15"/>
    <p:sldId id="276" r:id="rId16"/>
    <p:sldId id="277" r:id="rId17"/>
    <p:sldId id="278" r:id="rId18"/>
    <p:sldId id="263" r:id="rId19"/>
    <p:sldId id="279" r:id="rId20"/>
    <p:sldId id="280" r:id="rId21"/>
    <p:sldId id="281" r:id="rId22"/>
    <p:sldId id="282" r:id="rId23"/>
    <p:sldId id="284" r:id="rId24"/>
    <p:sldId id="283" r:id="rId25"/>
    <p:sldId id="285" r:id="rId26"/>
    <p:sldId id="292" r:id="rId27"/>
    <p:sldId id="286" r:id="rId28"/>
    <p:sldId id="287" r:id="rId29"/>
    <p:sldId id="288" r:id="rId30"/>
    <p:sldId id="289" r:id="rId31"/>
    <p:sldId id="290" r:id="rId32"/>
    <p:sldId id="291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3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72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126" y="228"/>
      </p:cViewPr>
      <p:guideLst>
        <p:guide orient="horz" pos="2160"/>
        <p:guide pos="33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BCF9E-5428-4EE8-90E1-FD1512A0348A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C46E5-72DF-4970-8622-5D9430EF6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996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C46E5-72DF-4970-8622-5D9430EF639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213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C46E5-72DF-4970-8622-5D9430EF639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03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6E0A-F6F8-4C7D-810F-687145A7BEB0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0C12B-640E-42B7-98C4-4EEF57B2C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66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6E0A-F6F8-4C7D-810F-687145A7BEB0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0C12B-640E-42B7-98C4-4EEF57B2C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02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6E0A-F6F8-4C7D-810F-687145A7BEB0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0C12B-640E-42B7-98C4-4EEF57B2CD5E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353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6E0A-F6F8-4C7D-810F-687145A7BEB0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0C12B-640E-42B7-98C4-4EEF57B2C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93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6E0A-F6F8-4C7D-810F-687145A7BEB0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0C12B-640E-42B7-98C4-4EEF57B2CD5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8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6E0A-F6F8-4C7D-810F-687145A7BEB0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0C12B-640E-42B7-98C4-4EEF57B2C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36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6E0A-F6F8-4C7D-810F-687145A7BEB0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0C12B-640E-42B7-98C4-4EEF57B2C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94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6E0A-F6F8-4C7D-810F-687145A7BEB0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0C12B-640E-42B7-98C4-4EEF57B2C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20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6E0A-F6F8-4C7D-810F-687145A7BEB0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0C12B-640E-42B7-98C4-4EEF57B2C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23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6E0A-F6F8-4C7D-810F-687145A7BEB0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0C12B-640E-42B7-98C4-4EEF57B2C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71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6E0A-F6F8-4C7D-810F-687145A7BEB0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0C12B-640E-42B7-98C4-4EEF57B2C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07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6E0A-F6F8-4C7D-810F-687145A7BEB0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0C12B-640E-42B7-98C4-4EEF57B2C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75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6E0A-F6F8-4C7D-810F-687145A7BEB0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0C12B-640E-42B7-98C4-4EEF57B2C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93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6E0A-F6F8-4C7D-810F-687145A7BEB0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0C12B-640E-42B7-98C4-4EEF57B2C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79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6E0A-F6F8-4C7D-810F-687145A7BEB0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0C12B-640E-42B7-98C4-4EEF57B2C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40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6E0A-F6F8-4C7D-810F-687145A7BEB0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0C12B-640E-42B7-98C4-4EEF57B2C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09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66E0A-F6F8-4C7D-810F-687145A7BEB0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050C12B-640E-42B7-98C4-4EEF57B2C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36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llege.omgpu.ru/" TargetMode="External"/><Relationship Id="rId2" Type="http://schemas.openxmlformats.org/officeDocument/2006/relationships/hyperlink" Target="https://abit.omsu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hyperlink" Target="http://srshb.ru/abiturient" TargetMode="External"/><Relationship Id="rId4" Type="http://schemas.openxmlformats.org/officeDocument/2006/relationships/hyperlink" Target="https://omgk.ru/abitur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13.xml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mgtu.ru/entrant/" TargetMode="External"/><Relationship Id="rId2" Type="http://schemas.openxmlformats.org/officeDocument/2006/relationships/hyperlink" Target="https://omgpu.ru/abiturientu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hyperlink" Target="https://www.ombt.ru/" TargetMode="External"/><Relationship Id="rId4" Type="http://schemas.openxmlformats.org/officeDocument/2006/relationships/hyperlink" Target="https://omtcoll.ru/index.php/abiturientu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ibit.sano.ru/abitur/" TargetMode="External"/><Relationship Id="rId7" Type="http://schemas.openxmlformats.org/officeDocument/2006/relationships/slide" Target="slide15.xml"/><Relationship Id="rId2" Type="http://schemas.openxmlformats.org/officeDocument/2006/relationships/hyperlink" Target="https://omgtu.ru/entran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vekspo.ru/abiturientu" TargetMode="External"/><Relationship Id="rId5" Type="http://schemas.openxmlformats.org/officeDocument/2006/relationships/hyperlink" Target="https://omsk.academica.ru/" TargetMode="External"/><Relationship Id="rId4" Type="http://schemas.openxmlformats.org/officeDocument/2006/relationships/hyperlink" Target="https://omskmuzped.ru/pages/abiturientam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8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F%D1%80%D0%BE%D1%84%D0%B5%D1%81%D1%81%D0%B8%D1%8F" TargetMode="External"/><Relationship Id="rId5" Type="http://schemas.openxmlformats.org/officeDocument/2006/relationships/hyperlink" Target="https://ru.wikipedia.org/wiki/%D0%9F%D1%80%D0%B5%D0%BF%D0%BE%D0%B4%D0%B0%D0%B2%D0%B0%D1%82%D0%B5%D0%BB%D1%8C" TargetMode="Externa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slide" Target="slide6.xml"/><Relationship Id="rId7" Type="http://schemas.openxmlformats.org/officeDocument/2006/relationships/slide" Target="slide18.xml"/><Relationship Id="rId12" Type="http://schemas.openxmlformats.org/officeDocument/2006/relationships/image" Target="../media/image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11" Type="http://schemas.openxmlformats.org/officeDocument/2006/relationships/slide" Target="slide30.xml"/><Relationship Id="rId5" Type="http://schemas.openxmlformats.org/officeDocument/2006/relationships/slide" Target="slide12.xml"/><Relationship Id="rId10" Type="http://schemas.openxmlformats.org/officeDocument/2006/relationships/slide" Target="slide27.xml"/><Relationship Id="rId4" Type="http://schemas.openxmlformats.org/officeDocument/2006/relationships/slide" Target="slide9.xml"/><Relationship Id="rId9" Type="http://schemas.openxmlformats.org/officeDocument/2006/relationships/slide" Target="slide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bit.omsu.ru/" TargetMode="External"/><Relationship Id="rId7" Type="http://schemas.openxmlformats.org/officeDocument/2006/relationships/slide" Target="slide18.xml"/><Relationship Id="rId2" Type="http://schemas.openxmlformats.org/officeDocument/2006/relationships/hyperlink" Target="https://omgpu.ru/abiturient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kolledg.ucoz.ru/index/prijomnaja_komissija_tpk/0-210" TargetMode="External"/><Relationship Id="rId5" Type="http://schemas.openxmlformats.org/officeDocument/2006/relationships/hyperlink" Target="https://www.spokatt.kalach.obr55.ru/abitur/" TargetMode="External"/><Relationship Id="rId4" Type="http://schemas.openxmlformats.org/officeDocument/2006/relationships/hyperlink" Target="https://tara.omgpu.ru/abiturientu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omgpu.ru/abiturientu" TargetMode="External"/><Relationship Id="rId2" Type="http://schemas.openxmlformats.org/officeDocument/2006/relationships/hyperlink" Target="https://omgtu.ru/entrant/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hyperlink" Target="https://tara.omgpu.ru/abiturientu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mgups.ru/abiturientu/" TargetMode="External"/><Relationship Id="rId7" Type="http://schemas.openxmlformats.org/officeDocument/2006/relationships/slide" Target="slide24.xml"/><Relationship Id="rId2" Type="http://schemas.openxmlformats.org/officeDocument/2006/relationships/hyperlink" Target="https://omgtu.ru/entran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llege.omgpu.ru/" TargetMode="External"/><Relationship Id="rId5" Type="http://schemas.openxmlformats.org/officeDocument/2006/relationships/hyperlink" Target="https://www.ompec.ru/abiturientu/" TargetMode="External"/><Relationship Id="rId4" Type="http://schemas.openxmlformats.org/officeDocument/2006/relationships/hyperlink" Target="https://www.omgau.ru/abiturientu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8.xml"/><Relationship Id="rId4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mgups.ru/abiturientu/" TargetMode="External"/><Relationship Id="rId7" Type="http://schemas.openxmlformats.org/officeDocument/2006/relationships/slide" Target="slide27.xml"/><Relationship Id="rId2" Type="http://schemas.openxmlformats.org/officeDocument/2006/relationships/hyperlink" Target="https://omgtu.ru/entran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riem.mgutm.ru/" TargetMode="External"/><Relationship Id="rId5" Type="http://schemas.openxmlformats.org/officeDocument/2006/relationships/hyperlink" Target="https://www.ompec.ru/abiturientu/" TargetMode="External"/><Relationship Id="rId4" Type="http://schemas.openxmlformats.org/officeDocument/2006/relationships/hyperlink" Target="https://sibadi.org/abitur2023/lp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slide" Target="slide3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mgups.ru/abiturientu/" TargetMode="External"/><Relationship Id="rId2" Type="http://schemas.openxmlformats.org/officeDocument/2006/relationships/hyperlink" Target="https://omgtu.ru/entrant/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30.xml"/><Relationship Id="rId4" Type="http://schemas.openxmlformats.org/officeDocument/2006/relationships/hyperlink" Target="https://abit.omsu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ibadi.org/abitur2023/lp/" TargetMode="External"/><Relationship Id="rId7" Type="http://schemas.openxmlformats.org/officeDocument/2006/relationships/slide" Target="slide3.xml"/><Relationship Id="rId2" Type="http://schemas.openxmlformats.org/officeDocument/2006/relationships/hyperlink" Target="https://omgtu.ru/entran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msk.top-academy.ru/college-ru" TargetMode="External"/><Relationship Id="rId5" Type="http://schemas.openxmlformats.org/officeDocument/2006/relationships/hyperlink" Target="https://college.omsu.ru/abiturientu/" TargetMode="External"/><Relationship Id="rId4" Type="http://schemas.openxmlformats.org/officeDocument/2006/relationships/hyperlink" Target="https://www.omgups.ru/abiturient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hyperlink" Target="https://omsk-osma.ru/abitur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7623" y="0"/>
            <a:ext cx="8615493" cy="2365694"/>
          </a:xfrm>
        </p:spPr>
        <p:txBody>
          <a:bodyPr>
            <a:noAutofit/>
          </a:bodyPr>
          <a:lstStyle/>
          <a:p>
            <a:pPr algn="l"/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профессии</a:t>
            </a:r>
            <a:br>
              <a:rPr lang="ru-RU" sz="7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7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серьёзно</a:t>
            </a:r>
            <a:endParaRPr lang="ru-RU" sz="7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Каталог профессий | Атлас новых професс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429" y="2529003"/>
            <a:ext cx="3946818" cy="402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06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-34070" y="-147346"/>
            <a:ext cx="12226070" cy="273717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7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Плюсы и минусы работы менеджера по продажам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14248" y="1505792"/>
            <a:ext cx="9626116" cy="2742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Универсальность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Полученные навыки и опыт с легкостью применяются в самых разных сферах деятельности.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Сказанное в полной мере распространяется на полезные знакомства, которые без проблем переносятся на другую работу или должность.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Четкая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зарплаты от конечного результата труда. Оплата труда специалиста практически всегда зависит от объема продаж. Поэтому для квалифицированного менеджера попросту нет ограничений по уровню дохода.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45284" y="4562150"/>
            <a:ext cx="8482981" cy="22077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Стрессовые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психологические нагрузки. Реализация продукции, особенно в условиях высокой конкуренции на рынке, – далеко не самая простая задача. Ее успешное решение требует серьезного напряжения, которое нередко выливается в стрессы и эмоциональную опустошенность.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Ненормированный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рабочий график. Недостаток, который логично вытекает из схожего достоинства. Для успешного менеджера становится основанием для отдыха, для не очень успешного – стимулом к дополнительной загрузке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18330" y="5054"/>
            <a:ext cx="10675815" cy="273717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11" name="Стрелка влево 10">
            <a:hlinkClick r:id="rId2" action="ppaction://hlinksldjump"/>
          </p:cNvPr>
          <p:cNvSpPr/>
          <p:nvPr/>
        </p:nvSpPr>
        <p:spPr>
          <a:xfrm>
            <a:off x="10470161" y="5905850"/>
            <a:ext cx="1568740" cy="870358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Назад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4594651" y="907155"/>
            <a:ext cx="1676890" cy="11195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Плюсы</a:t>
            </a:r>
          </a:p>
          <a:p>
            <a:pPr marL="0" indent="0"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594651" y="3575035"/>
            <a:ext cx="1935407" cy="1085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Минусы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39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04497" y="1493240"/>
            <a:ext cx="8805947" cy="4639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какого класса можно пойти учится: 9 и 11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в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Омской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 можно получить  эту профессию: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Омский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государственный университет им. Ф.М. Достоевского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Университетский колледж Омского государственного педагогического университета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Гуманитарный колледж г. Омска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Сибирская региональная школа бизнеса (колледж)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лет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учиться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вузе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очно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года 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лет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учиться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колледже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техникуме: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очно 3 года 10 месяцев  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Примерная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обучения в вузе (год) : 58680 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Примерная стоимость обучения в колледже или техникуме (год) : 23300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проходной бал ЕГЭ  по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трём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обязательным предметам: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151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бал аттестата: 4,13 	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обязательные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сдавать: русский язык, математика, 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предметы сдавать по выбору: обществознание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иностранный язык</a:t>
            </a:r>
          </a:p>
          <a:p>
            <a:endParaRPr lang="ru-RU" sz="15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Стрелка влево 7">
            <a:hlinkClick r:id="rId6" action="ppaction://hlinksldjump"/>
          </p:cNvPr>
          <p:cNvSpPr/>
          <p:nvPr/>
        </p:nvSpPr>
        <p:spPr>
          <a:xfrm>
            <a:off x="10470161" y="5905850"/>
            <a:ext cx="1568740" cy="870358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Назад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Багетная рамка 8"/>
          <p:cNvSpPr/>
          <p:nvPr/>
        </p:nvSpPr>
        <p:spPr>
          <a:xfrm>
            <a:off x="455900" y="5905850"/>
            <a:ext cx="8503138" cy="586423"/>
          </a:xfrm>
          <a:prstGeom prst="beve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Подробная информация  доступна по нажатию на название учебного заведения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выхода в интернет)                                                                        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45967" y="0"/>
            <a:ext cx="9981903" cy="1493240"/>
          </a:xfrm>
        </p:spPr>
        <p:txBody>
          <a:bodyPr>
            <a:noAutofit/>
          </a:bodyPr>
          <a:lstStyle/>
          <a:p>
            <a:r>
              <a:rPr lang="ru-RU" sz="4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sz="4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sz="4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4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узах </a:t>
            </a:r>
            <a:r>
              <a:rPr lang="ru-RU" sz="4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 колледжах</a:t>
            </a:r>
            <a:endParaRPr lang="ru-RU" sz="4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73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Профессия дизайнер: где учиться? Особенности, востребованность, зарплата,  куда поступить, чтобы получить образование с нуля. Как выбрать направление  в дизайне? Плюсы и минусы профессии дизайне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403" y="1036108"/>
            <a:ext cx="5694120" cy="41382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hlinkClick r:id="rId4" action="ppaction://hlinksldjump"/>
          </p:cNvPr>
          <p:cNvSpPr/>
          <p:nvPr/>
        </p:nvSpPr>
        <p:spPr>
          <a:xfrm>
            <a:off x="3883403" y="6052657"/>
            <a:ext cx="3935136" cy="5788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можно получить профессию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право 9">
            <a:hlinkClick r:id="rId5" action="ppaction://hlinksldjump"/>
          </p:cNvPr>
          <p:cNvSpPr/>
          <p:nvPr/>
        </p:nvSpPr>
        <p:spPr>
          <a:xfrm>
            <a:off x="10486240" y="5846710"/>
            <a:ext cx="1568740" cy="872454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одробнее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138186" y="149785"/>
            <a:ext cx="8135816" cy="86750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Дизайнер</a:t>
            </a:r>
            <a:endParaRPr lang="ru-RU" sz="18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303590" y="1036108"/>
            <a:ext cx="3405554" cy="35044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Дизайнер – это общее название большого количества профессий. Он конструирует, создает приятный глазу заказчика мир. Задача представителя этой профессии состоит не только в эстетической привлекательности, но и в удобстве, функциональности результата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endParaRPr lang="ru-RU" sz="2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 влево 12">
            <a:hlinkClick r:id="rId6" action="ppaction://hlinksldjump"/>
          </p:cNvPr>
          <p:cNvSpPr/>
          <p:nvPr/>
        </p:nvSpPr>
        <p:spPr>
          <a:xfrm>
            <a:off x="393583" y="5771171"/>
            <a:ext cx="1799993" cy="1023532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профессий</a:t>
            </a:r>
          </a:p>
        </p:txBody>
      </p:sp>
    </p:spTree>
    <p:extLst>
      <p:ext uri="{BB962C8B-B14F-4D97-AF65-F5344CB8AC3E}">
        <p14:creationId xmlns:p14="http://schemas.microsoft.com/office/powerpoint/2010/main" val="402057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-34070" y="-147346"/>
            <a:ext cx="10675815" cy="273717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7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Плюсы и минусы работы дизайнера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14248" y="1505792"/>
            <a:ext cx="9626116" cy="3155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Прежде всего людей привлекает востребованность профессии маркетолога.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Сфера маркетинга дает большие возможности для карьерного роста.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Зарплата во многом зависит от творческого потенциала и трудоспособности специалиста.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Работа маркетолога сочетает множество разных видов деятельности, включая творческие.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Часто работодатели предлагают сотрудникам гибкий график работы.</a:t>
            </a:r>
          </a:p>
          <a:p>
            <a:pPr marL="0" indent="0"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685815" y="4422860"/>
            <a:ext cx="8482981" cy="23208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большой риск того, что предложенная маркетологом стратегия не сработает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«связывать» руки специалисту, например, по причине недостатка ресурсов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организации, к сожалению, до сих пор недооценивают важность профессии маркетолога, что негативно сказывается на отношении к отделам рекламы и маркетинга.</a:t>
            </a:r>
          </a:p>
          <a:p>
            <a:pPr marL="0" indent="0">
              <a:buNone/>
            </a:pPr>
            <a:r>
              <a:rPr lang="ru-RU" sz="1500" dirty="0"/>
              <a:t/>
            </a:r>
            <a:br>
              <a:rPr lang="ru-RU" sz="1500" dirty="0"/>
            </a:br>
            <a:endParaRPr lang="ru-RU" sz="15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Стрелка влево 8">
            <a:hlinkClick r:id="rId2" action="ppaction://hlinksldjump"/>
          </p:cNvPr>
          <p:cNvSpPr/>
          <p:nvPr/>
        </p:nvSpPr>
        <p:spPr>
          <a:xfrm>
            <a:off x="10470161" y="5905850"/>
            <a:ext cx="1568740" cy="870358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Назад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4594651" y="907155"/>
            <a:ext cx="1676890" cy="11195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Плюсы</a:t>
            </a:r>
          </a:p>
          <a:p>
            <a:pPr marL="0" indent="0"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4594651" y="3575035"/>
            <a:ext cx="1935407" cy="1085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Минусы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34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304497" y="1493240"/>
            <a:ext cx="8805947" cy="4639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какого класса можно пойти учится: 9 и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в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Омской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 можно получить  эту профессию: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Омский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государственный педагогический университет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Омский государственный технический университет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Омский технологический колледж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Омский областной колледж культуры и искусства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учиться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вузе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очно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года 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лет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учиться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колледже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техникуме: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очно 3 года 10 месяцев  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Примерная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обучения в вузе (год) :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60500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Примерная стоимость обучения в колледже или техникуме (год) :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29830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проходной бал ЕГЭ  по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трём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обязательным предметам: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126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бал аттестата: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4,3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обязательные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сдавать: русский язык, математика,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черчение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предметы сдавать по выбору: литература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обществознание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физика</a:t>
            </a:r>
          </a:p>
        </p:txBody>
      </p:sp>
      <p:sp>
        <p:nvSpPr>
          <p:cNvPr id="8" name="Стрелка влево 7">
            <a:hlinkClick r:id="rId6" action="ppaction://hlinksldjump"/>
          </p:cNvPr>
          <p:cNvSpPr/>
          <p:nvPr/>
        </p:nvSpPr>
        <p:spPr>
          <a:xfrm>
            <a:off x="10470161" y="5905850"/>
            <a:ext cx="1568740" cy="870358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Назад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Багетная рамка 9"/>
          <p:cNvSpPr/>
          <p:nvPr/>
        </p:nvSpPr>
        <p:spPr>
          <a:xfrm>
            <a:off x="455900" y="5905850"/>
            <a:ext cx="8503138" cy="586423"/>
          </a:xfrm>
          <a:prstGeom prst="beve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Подробная информация  доступна по нажатию на название учебного заведения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выхода в интернет)                                                                        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45967" y="0"/>
            <a:ext cx="9981903" cy="1493240"/>
          </a:xfrm>
        </p:spPr>
        <p:txBody>
          <a:bodyPr>
            <a:noAutofit/>
          </a:bodyPr>
          <a:lstStyle/>
          <a:p>
            <a:r>
              <a:rPr lang="ru-RU" sz="4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sz="4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sz="4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вузах </a:t>
            </a:r>
            <a:r>
              <a:rPr lang="ru-RU" sz="4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 колледжах</a:t>
            </a:r>
            <a:endParaRPr lang="ru-RU" sz="4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78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38186" y="149785"/>
            <a:ext cx="8135816" cy="86750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Маркетолог</a:t>
            </a:r>
            <a:endParaRPr lang="ru-RU" sz="18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64462" y="1014308"/>
            <a:ext cx="2827792" cy="4176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Маркетолог — это специалист по продвижению товаров и услуг на рынке. Это человек, который знает вкусы и предпочтения аудитории и умеет предложить именно то, чего сейчас требуют потенциальные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покупатели</a:t>
            </a:r>
            <a:endParaRPr lang="ru-RU" sz="2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лево 5">
            <a:hlinkClick r:id="rId2" action="ppaction://hlinksldjump"/>
          </p:cNvPr>
          <p:cNvSpPr/>
          <p:nvPr/>
        </p:nvSpPr>
        <p:spPr>
          <a:xfrm>
            <a:off x="393583" y="5771171"/>
            <a:ext cx="1799993" cy="1023532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профессий</a:t>
            </a:r>
          </a:p>
        </p:txBody>
      </p:sp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3883403" y="6052657"/>
            <a:ext cx="3935136" cy="5788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можно получить профессию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право 7">
            <a:hlinkClick r:id="rId4" action="ppaction://hlinksldjump"/>
          </p:cNvPr>
          <p:cNvSpPr/>
          <p:nvPr/>
        </p:nvSpPr>
        <p:spPr>
          <a:xfrm>
            <a:off x="10486240" y="5846710"/>
            <a:ext cx="1568740" cy="872454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одробнее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Кто такой интернет-маркетолог и как им стать? | KV.b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254" y="1104900"/>
            <a:ext cx="6160138" cy="4086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24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-34070" y="-147346"/>
            <a:ext cx="11473595" cy="273717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7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Плюсы и минусы работы маркетолога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14248" y="1505792"/>
            <a:ext cx="9626116" cy="3155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В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озможность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превратить хобби в хорошо оплачиваемую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В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ысокая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востребованность на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рынке.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В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ысокая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труда.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П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остоянное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В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озможность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на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фрилансе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П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ерспектива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в известных компаниях.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85815" y="4115290"/>
            <a:ext cx="8482981" cy="23208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дизайнерские специальности можно получить в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Ч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асто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 опыт работы и выдающиеся идеи проектов, чтобы впечатлить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работодателя.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В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ысокая конкуренция.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еобходимо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подстраиваться под требования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заказчика.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арабатывая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опыт, придется поработать в маленьких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компаниях.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С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ложности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общении с заказчиком, которые иногда не позволяют реализовать свои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идеи.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5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Стрелка влево 9">
            <a:hlinkClick r:id="rId2" action="ppaction://hlinksldjump"/>
          </p:cNvPr>
          <p:cNvSpPr/>
          <p:nvPr/>
        </p:nvSpPr>
        <p:spPr>
          <a:xfrm>
            <a:off x="10470161" y="5905850"/>
            <a:ext cx="1568740" cy="870358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Назад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4594651" y="907155"/>
            <a:ext cx="1676890" cy="11195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Плюсы</a:t>
            </a:r>
          </a:p>
          <a:p>
            <a:pPr marL="0" indent="0"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594651" y="3575035"/>
            <a:ext cx="1935407" cy="1085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Минусы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00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304497" y="1493240"/>
            <a:ext cx="8805947" cy="4639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какого класса можно пойти учится: 9 и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в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Омской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 можно получить  эту профессию: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Омский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государственный технический университет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Сибирский институт бизнеса и информационных технологий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Омский музыкально-педагогический колледж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Финансово-экономический колледж 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Международный Восточно-Европейский колледж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учиться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вузе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очно 5 лет 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лет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учиться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колледже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техникуме: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очно 3 года 10 месяцев  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Примерная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обучения в вузе (год) :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57000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Примерная стоимость обучения в колледже или техникуме (год) :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30466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проходной бал ЕГЭ  по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трём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обязательным предметам: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139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бал аттестата: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3,7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обязательные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сдавать: русский язык,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предметы сдавать по выбору: обществознание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иностранный язык</a:t>
            </a:r>
          </a:p>
        </p:txBody>
      </p:sp>
      <p:sp>
        <p:nvSpPr>
          <p:cNvPr id="8" name="Стрелка влево 7">
            <a:hlinkClick r:id="rId7" action="ppaction://hlinksldjump"/>
          </p:cNvPr>
          <p:cNvSpPr/>
          <p:nvPr/>
        </p:nvSpPr>
        <p:spPr>
          <a:xfrm>
            <a:off x="10470161" y="5905850"/>
            <a:ext cx="1568740" cy="870358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Назад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Багетная рамка 8"/>
          <p:cNvSpPr/>
          <p:nvPr/>
        </p:nvSpPr>
        <p:spPr>
          <a:xfrm>
            <a:off x="455900" y="5905850"/>
            <a:ext cx="8503138" cy="586423"/>
          </a:xfrm>
          <a:prstGeom prst="beve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Подробная информация  доступна по нажатию на название учебного заведения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выхода в интернет)                                                                        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745967" y="0"/>
            <a:ext cx="9981903" cy="1493240"/>
          </a:xfrm>
        </p:spPr>
        <p:txBody>
          <a:bodyPr>
            <a:noAutofit/>
          </a:bodyPr>
          <a:lstStyle/>
          <a:p>
            <a:r>
              <a:rPr lang="ru-RU" sz="4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sz="4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sz="4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вузах </a:t>
            </a:r>
            <a:r>
              <a:rPr lang="ru-RU" sz="4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 колледжах</a:t>
            </a:r>
            <a:endParaRPr lang="ru-RU" sz="4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93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3883403" y="6052657"/>
            <a:ext cx="3935136" cy="5788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можно получить профессию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лево 8">
            <a:hlinkClick r:id="rId3" action="ppaction://hlinksldjump"/>
          </p:cNvPr>
          <p:cNvSpPr/>
          <p:nvPr/>
        </p:nvSpPr>
        <p:spPr>
          <a:xfrm>
            <a:off x="393583" y="5771171"/>
            <a:ext cx="1799993" cy="1023532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профессий</a:t>
            </a:r>
          </a:p>
        </p:txBody>
      </p:sp>
      <p:sp>
        <p:nvSpPr>
          <p:cNvPr id="10" name="Стрелка вправо 9">
            <a:hlinkClick r:id="rId4" action="ppaction://hlinksldjump"/>
          </p:cNvPr>
          <p:cNvSpPr/>
          <p:nvPr/>
        </p:nvSpPr>
        <p:spPr>
          <a:xfrm>
            <a:off x="10486240" y="5846710"/>
            <a:ext cx="1568740" cy="872454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одробнее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138186" y="149785"/>
            <a:ext cx="8135816" cy="8675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552971" y="1340591"/>
            <a:ext cx="3095104" cy="4176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учительница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Преподаватель"/>
              </a:rPr>
              <a:t>преподаватель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или педагог) — одна из самых распространённых общественных 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tooltip="Профессия"/>
              </a:rPr>
              <a:t>профессий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направленная на воспитание и обучение следующих поколений (шире — учащихся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Не просто учитель: кто такой современный педагог – Учительская газет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1115340"/>
            <a:ext cx="5742996" cy="3696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70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-34070" y="-147346"/>
            <a:ext cx="11473595" cy="273717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7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Плюсы и минусы работы педагога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14247" y="1505792"/>
            <a:ext cx="10210159" cy="3155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абота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людьми.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В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озможность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постоянного профессионального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роста.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П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ростор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творчества в процессе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В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озможность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развертывать собственные программы 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методики.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Д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лительный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оплачиваемый отпуск в летнее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В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озможность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заработка частными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уроками.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85815" y="4422860"/>
            <a:ext cx="8482981" cy="23208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сравнительно небольшая оплата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труда.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большие нагрузки.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бюрократической работы с документами 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отчетами.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постоянный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руководства и надзорных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сложные» дети 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риск быстрого эмоционального и профессионального выгорания.</a:t>
            </a:r>
          </a:p>
          <a:p>
            <a:pPr marL="0" indent="0">
              <a:buNone/>
            </a:pPr>
            <a:endParaRPr lang="ru-RU" sz="15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Стрелка влево 7">
            <a:hlinkClick r:id="rId2" action="ppaction://hlinksldjump"/>
          </p:cNvPr>
          <p:cNvSpPr/>
          <p:nvPr/>
        </p:nvSpPr>
        <p:spPr>
          <a:xfrm>
            <a:off x="10470161" y="5905850"/>
            <a:ext cx="1568740" cy="870358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Назад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4594651" y="907155"/>
            <a:ext cx="1676890" cy="11195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Плюсы</a:t>
            </a:r>
          </a:p>
          <a:p>
            <a:pPr marL="0" indent="0"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594651" y="3575035"/>
            <a:ext cx="1935407" cy="1085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Минусы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63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4018" y="305446"/>
            <a:ext cx="5790578" cy="1031846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sz="5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профессий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776" y="1412804"/>
            <a:ext cx="3957949" cy="49879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1. IT-специалист</a:t>
            </a:r>
            <a:endParaRPr lang="ru-RU" sz="2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2. Врач</a:t>
            </a:r>
            <a:endParaRPr lang="ru-RU" sz="2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3. 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Менеджер 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по продажам</a:t>
            </a:r>
            <a:endParaRPr lang="ru-RU" sz="2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4. Дизайнер</a:t>
            </a:r>
            <a:endParaRPr lang="ru-RU" sz="2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5. Маркетолог</a:t>
            </a:r>
            <a:endParaRPr lang="ru-RU" sz="2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6. Педагог</a:t>
            </a:r>
            <a:endParaRPr lang="ru-RU" sz="2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7. Психолог </a:t>
            </a:r>
            <a:endParaRPr lang="ru-RU" sz="2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8. Финансовый аналитик</a:t>
            </a:r>
            <a:endParaRPr lang="ru-RU" sz="2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9. Инженер</a:t>
            </a:r>
            <a:endParaRPr lang="ru-RU" sz="2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 action="ppaction://hlinksldjump"/>
              </a:rPr>
              <a:t>10. Переводчик</a:t>
            </a:r>
            <a:endParaRPr lang="ru-RU" sz="2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056" name="Picture 8" descr="Атлас новых профессий: играем в профессии будущего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39"/>
          <a:stretch/>
        </p:blipFill>
        <p:spPr bwMode="auto">
          <a:xfrm>
            <a:off x="4299725" y="1412804"/>
            <a:ext cx="5048530" cy="464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85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304497" y="1493240"/>
            <a:ext cx="8805947" cy="4639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какого класса можно пойти учится: 9 и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в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Омской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 можно получить  эту профессию: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Омский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государственный педагогический университет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Омский государственный университет им. Ф.М. Достоевского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Тарский филиал Омского государственного педагогического университета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Калачиснкий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аграрно-технический техникум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Тюкалинский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профессиональный колледж 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учиться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вузе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очно 4 года 8 месяцев 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лет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учиться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колледже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техникуме: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очно 3 года 10 месяцев  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Примерная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обучения в вузе (год) :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59573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Примерная стоимость обучения в колледже или техникуме (год) :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23066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проходной бал ЕГЭ  по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трём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обязательным предметам: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135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бал аттестата: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3,1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обязательные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сдавать: русский язык,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предметы сдавать по выбору: обществознание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история/литература/биология/география/иностранный язык</a:t>
            </a:r>
          </a:p>
          <a:p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лево 8">
            <a:hlinkClick r:id="rId7" action="ppaction://hlinksldjump"/>
          </p:cNvPr>
          <p:cNvSpPr/>
          <p:nvPr/>
        </p:nvSpPr>
        <p:spPr>
          <a:xfrm>
            <a:off x="10470161" y="5905850"/>
            <a:ext cx="1568740" cy="870358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Назад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Багетная рамка 9"/>
          <p:cNvSpPr/>
          <p:nvPr/>
        </p:nvSpPr>
        <p:spPr>
          <a:xfrm>
            <a:off x="455900" y="5905850"/>
            <a:ext cx="8503138" cy="586423"/>
          </a:xfrm>
          <a:prstGeom prst="beve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Подробная информация  доступна по нажатию на название учебного заведения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выхода в интернет)                                                                        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45967" y="0"/>
            <a:ext cx="9981903" cy="1493240"/>
          </a:xfrm>
        </p:spPr>
        <p:txBody>
          <a:bodyPr>
            <a:noAutofit/>
          </a:bodyPr>
          <a:lstStyle/>
          <a:p>
            <a:r>
              <a:rPr lang="ru-RU" sz="4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sz="4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sz="4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вузах </a:t>
            </a:r>
            <a:r>
              <a:rPr lang="ru-RU" sz="4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 колледжах</a:t>
            </a:r>
            <a:endParaRPr lang="ru-RU" sz="4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00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38186" y="149785"/>
            <a:ext cx="8135816" cy="8675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04660" y="1768921"/>
            <a:ext cx="3177831" cy="4176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специалист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занимающийся изучением проявлений, способов и форм организации психических явлений личности в различных областях человеческой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ru-RU" sz="2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лево 5">
            <a:hlinkClick r:id="rId2" action="ppaction://hlinksldjump"/>
          </p:cNvPr>
          <p:cNvSpPr/>
          <p:nvPr/>
        </p:nvSpPr>
        <p:spPr>
          <a:xfrm>
            <a:off x="393583" y="5771171"/>
            <a:ext cx="1799993" cy="1023532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профессий</a:t>
            </a:r>
          </a:p>
        </p:txBody>
      </p:sp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3883403" y="6052657"/>
            <a:ext cx="3935136" cy="5788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можно получить профессию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право 7">
            <a:hlinkClick r:id="rId4" action="ppaction://hlinksldjump"/>
          </p:cNvPr>
          <p:cNvSpPr/>
          <p:nvPr/>
        </p:nvSpPr>
        <p:spPr>
          <a:xfrm>
            <a:off x="10486240" y="5846710"/>
            <a:ext cx="1568740" cy="872454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одробнее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Хороший психолог – кто это?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403" y="1017293"/>
            <a:ext cx="5668080" cy="46195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56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-34070" y="-147346"/>
            <a:ext cx="11473595" cy="273717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7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Плюсы и минусы работы психолога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14248" y="1505792"/>
            <a:ext cx="9626116" cy="3155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абота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людьми.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В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озможность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постоянного профессионального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роста.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П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ростор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творчества в процессе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В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озможность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развертывать собственные программы 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методики.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Д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лительный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оплачиваемый отпуск в летнее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В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озможность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заработка частными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уроками.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85815" y="4422860"/>
            <a:ext cx="8482981" cy="23208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сравнительно небольшая оплата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труда.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большие нагрузки.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бюрократической работы с документами 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отчетами.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постоянный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руководства и надзорных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сложные» дети 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риск быстрого эмоционального и профессионального выгорания.</a:t>
            </a:r>
          </a:p>
          <a:p>
            <a:pPr marL="0" indent="0">
              <a:buNone/>
            </a:pPr>
            <a:endParaRPr lang="ru-RU" sz="15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Стрелка влево 9">
            <a:hlinkClick r:id="rId2" action="ppaction://hlinksldjump"/>
          </p:cNvPr>
          <p:cNvSpPr/>
          <p:nvPr/>
        </p:nvSpPr>
        <p:spPr>
          <a:xfrm>
            <a:off x="10470161" y="5905850"/>
            <a:ext cx="1568740" cy="870358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Назад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4594651" y="907155"/>
            <a:ext cx="1676890" cy="11195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Плюсы</a:t>
            </a:r>
          </a:p>
          <a:p>
            <a:pPr marL="0" indent="0"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594651" y="3575035"/>
            <a:ext cx="1935407" cy="1085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Минусы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91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304497" y="1493240"/>
            <a:ext cx="8805947" cy="4639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какого класса можно пойти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учится: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в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Омской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 можно получить  эту профессию: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Омский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государственный технический университет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Омский государственный педагогический университет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Тарский филиал Омского государственного педагогического университета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учиться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вузе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очно 5лет 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лет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учиться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колледже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техникуме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Примерная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обучения в вузе (год) :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113050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Примерная стоимость обучения в колледже или техникуме (год)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:-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проходной бал ЕГЭ  по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трём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обязательным предметам: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221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бал аттестата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обязательные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сдавать: русский язык,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математика, биология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предметы сдавать по выбору: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лево 7">
            <a:hlinkClick r:id="rId5" action="ppaction://hlinksldjump"/>
          </p:cNvPr>
          <p:cNvSpPr/>
          <p:nvPr/>
        </p:nvSpPr>
        <p:spPr>
          <a:xfrm>
            <a:off x="10470161" y="5905850"/>
            <a:ext cx="1568740" cy="870358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Назад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Багетная рамка 9"/>
          <p:cNvSpPr/>
          <p:nvPr/>
        </p:nvSpPr>
        <p:spPr>
          <a:xfrm>
            <a:off x="455900" y="5905850"/>
            <a:ext cx="8503138" cy="586423"/>
          </a:xfrm>
          <a:prstGeom prst="beve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Подробная информация  доступна по нажатию на название учебного заведения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выхода в интернет)                                                                        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745967" y="0"/>
            <a:ext cx="9981903" cy="1493240"/>
          </a:xfrm>
        </p:spPr>
        <p:txBody>
          <a:bodyPr>
            <a:noAutofit/>
          </a:bodyPr>
          <a:lstStyle/>
          <a:p>
            <a:r>
              <a:rPr lang="ru-RU" sz="4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sz="4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sz="4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вузах </a:t>
            </a:r>
            <a:r>
              <a:rPr lang="ru-RU" sz="4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 колледжах</a:t>
            </a:r>
            <a:endParaRPr lang="ru-RU" sz="4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02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38186" y="149785"/>
            <a:ext cx="8135816" cy="8675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аналитик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Стрелка влево 5">
            <a:hlinkClick r:id="rId2" action="ppaction://hlinksldjump"/>
          </p:cNvPr>
          <p:cNvSpPr/>
          <p:nvPr/>
        </p:nvSpPr>
        <p:spPr>
          <a:xfrm>
            <a:off x="393583" y="5771171"/>
            <a:ext cx="1799993" cy="1023532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профессий</a:t>
            </a:r>
          </a:p>
        </p:txBody>
      </p:sp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3883403" y="6052657"/>
            <a:ext cx="3935136" cy="5788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можно получить профессию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52971" y="1669893"/>
            <a:ext cx="3095104" cy="4176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аналитик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специалист, который следит за финансовым состоянием организации. Его главная задача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–снизить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возможные риски и повысить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прибыль 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компании</a:t>
            </a:r>
            <a:endParaRPr lang="ru-RU" sz="2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Финансовый аналити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583539"/>
            <a:ext cx="5899150" cy="4969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трелка вправо 9">
            <a:hlinkClick r:id="rId5" action="ppaction://hlinksldjump"/>
          </p:cNvPr>
          <p:cNvSpPr/>
          <p:nvPr/>
        </p:nvSpPr>
        <p:spPr>
          <a:xfrm>
            <a:off x="10486240" y="5846710"/>
            <a:ext cx="1568740" cy="872454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одробнее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51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-34070" y="-147346"/>
            <a:ext cx="11473595" cy="273717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7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Плюсы и минусы работы финансового аналитика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14248" y="1505792"/>
            <a:ext cx="9626116" cy="3155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 перспективная профессия, которая востребована на рынке труда.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получать высокую заработную плату.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активный род деятельности.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Широкие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для развития и повышения квалификации.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85815" y="4422860"/>
            <a:ext cx="8482981" cy="23208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Повышенная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при работе с финансовыми средствами других физических и юридических лиц.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постоянной умственной работе, сосредоточении и концентрации.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Вероятность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стрессовых состояний.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Ненормированный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рабочий график.</a:t>
            </a:r>
          </a:p>
          <a:p>
            <a:pPr marL="0" indent="0">
              <a:buNone/>
            </a:pPr>
            <a:endParaRPr lang="ru-RU" sz="15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Стрелка влево 9">
            <a:hlinkClick r:id="rId2" action="ppaction://hlinksldjump"/>
          </p:cNvPr>
          <p:cNvSpPr/>
          <p:nvPr/>
        </p:nvSpPr>
        <p:spPr>
          <a:xfrm>
            <a:off x="10470161" y="5905850"/>
            <a:ext cx="1568740" cy="870358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Назад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4594651" y="907155"/>
            <a:ext cx="1676890" cy="11195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Плюсы</a:t>
            </a:r>
          </a:p>
          <a:p>
            <a:pPr marL="0" indent="0"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594651" y="3575035"/>
            <a:ext cx="1935407" cy="1085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Минусы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15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304497" y="1493240"/>
            <a:ext cx="8805947" cy="4639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какого класса можно пойти учится: 9 и 11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в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Омской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 можно получить  эту профессию: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Омский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государственный технический университет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Омский государственный университет путей сообщения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Омский государственный аграрный университет имени П.А. Столыпина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Омский промышленно-экономический колледж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Университетский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колледж Омского государственного педагогического университета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учиться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вузе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очно 4 года 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лет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учиться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колледже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техникуме: 3 года 10 месяцев 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Примерная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обучения в вузе (год) :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131666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Примерная стоимость обучения в колледже или техникуме (год)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55742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проходной бал ЕГЭ  по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трём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обязательным предметам: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140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бал аттестата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4,2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обязательные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сдавать: русский язык,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предметы сдавать по выбору: обществознание/иностранный язык/информатика/география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  <a:p>
            <a:endParaRPr lang="ru-RU" sz="15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Стрелка влево 7">
            <a:hlinkClick r:id="rId7" action="ppaction://hlinksldjump"/>
          </p:cNvPr>
          <p:cNvSpPr/>
          <p:nvPr/>
        </p:nvSpPr>
        <p:spPr>
          <a:xfrm>
            <a:off x="10470161" y="5905850"/>
            <a:ext cx="1568740" cy="870358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Назад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Багетная рамка 9"/>
          <p:cNvSpPr/>
          <p:nvPr/>
        </p:nvSpPr>
        <p:spPr>
          <a:xfrm>
            <a:off x="455900" y="5905850"/>
            <a:ext cx="8503138" cy="586423"/>
          </a:xfrm>
          <a:prstGeom prst="beve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Подробная информация  доступна по нажатию на название учебного заведения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выхода в интернет)                                                                        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745967" y="0"/>
            <a:ext cx="9981903" cy="1493240"/>
          </a:xfrm>
        </p:spPr>
        <p:txBody>
          <a:bodyPr>
            <a:noAutofit/>
          </a:bodyPr>
          <a:lstStyle/>
          <a:p>
            <a:r>
              <a:rPr lang="ru-RU" sz="4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sz="4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sz="4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вузах </a:t>
            </a:r>
            <a:r>
              <a:rPr lang="ru-RU" sz="4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 колледжах</a:t>
            </a:r>
            <a:endParaRPr lang="ru-RU" sz="4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75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38186" y="149785"/>
            <a:ext cx="8135816" cy="8675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Стрелка влево 5">
            <a:hlinkClick r:id="rId2" action="ppaction://hlinksldjump"/>
          </p:cNvPr>
          <p:cNvSpPr/>
          <p:nvPr/>
        </p:nvSpPr>
        <p:spPr>
          <a:xfrm>
            <a:off x="393583" y="5771171"/>
            <a:ext cx="1799993" cy="1023532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профессий</a:t>
            </a:r>
          </a:p>
        </p:txBody>
      </p:sp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3883403" y="6052657"/>
            <a:ext cx="3935136" cy="5788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можно получить профессию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52971" y="1669893"/>
            <a:ext cx="3095104" cy="4176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 — это специалист, который создает новые технические устройства или технологические процессы и совершенствует уже имеющиеся. Эта профессия — главная на пути научно-технического прогресса</a:t>
            </a:r>
          </a:p>
        </p:txBody>
      </p:sp>
      <p:pic>
        <p:nvPicPr>
          <p:cNvPr id="13316" name="Picture 4" descr="https://s1.stc.all.kpcdn.net/putevoditel/projectid_346574/images/tild6365-3832-4233-b661-373462646131__9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171" y="437843"/>
            <a:ext cx="5848004" cy="51429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трелка вправо 10">
            <a:hlinkClick r:id="rId5" action="ppaction://hlinksldjump"/>
          </p:cNvPr>
          <p:cNvSpPr/>
          <p:nvPr/>
        </p:nvSpPr>
        <p:spPr>
          <a:xfrm>
            <a:off x="10486240" y="5846710"/>
            <a:ext cx="1568740" cy="872454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одробнее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35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-34070" y="-147346"/>
            <a:ext cx="11473595" cy="273717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7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Плюсы и минусы работы инженера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14248" y="1505792"/>
            <a:ext cx="9626116" cy="3155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 очень полезна. В принципе, если ты разбираешься в двигателе или понимаешь, почему летает самолет, то ты и бачок починишь и кран на кухне. Любой инженер умеет держать в руках отвертку, поэтому никакие бытовые поломки ему не страшны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●Работа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инженера — творческая, этим и интересна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Огромный объем усвоенного материала формирует широкую эрудицию, что позволяет работать в разных сферах. Нормальный инженер никогда не будет голодать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в профессии своя романтика первопроходца. Это создание новой техники, прокладка дорог, освоение новых районов, строительство городов и заводов.</a:t>
            </a:r>
          </a:p>
          <a:p>
            <a:pPr marL="0" indent="0">
              <a:buNone/>
            </a:pPr>
            <a:endParaRPr lang="ru-RU" sz="15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85815" y="4422860"/>
            <a:ext cx="8482981" cy="23208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Надо много думать — не каждому это под силу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широк разброс по зарплате, не все инженерные специализации дают высокий доход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 рутины, связанной с оформлением документации. Хотя, с другой стороны, если речь идет о творческом коллективе, то при правильной организации труда самых «головастых» могут от рутины освободить, чтобы оставалось больше времени на техническое творчество.</a:t>
            </a:r>
          </a:p>
          <a:p>
            <a:pPr marL="0" indent="0">
              <a:buNone/>
            </a:pPr>
            <a:endParaRPr lang="ru-RU" sz="15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Стрелка влево 9">
            <a:hlinkClick r:id="rId2" action="ppaction://hlinksldjump"/>
          </p:cNvPr>
          <p:cNvSpPr/>
          <p:nvPr/>
        </p:nvSpPr>
        <p:spPr>
          <a:xfrm>
            <a:off x="10470161" y="5905850"/>
            <a:ext cx="1568740" cy="870358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Назад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4594651" y="907155"/>
            <a:ext cx="1676890" cy="11195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Плюсы</a:t>
            </a:r>
          </a:p>
          <a:p>
            <a:pPr marL="0" indent="0"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594651" y="3799479"/>
            <a:ext cx="1935407" cy="1085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Минусы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99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304495" y="1410189"/>
            <a:ext cx="8805947" cy="4639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какого класса можно пойти учится: 9 и 11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в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Омской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 можно получить  эту профессию: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Омский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государственный технический университет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Омский государственный университет путей сообщения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Сибирский государственный автомобильно-дорожный университет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Омский авиационный колледж имени Н.Е. Жуковского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Омский промышленно-экономический колледж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Университетский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химико-механический колледж Сибирского казачьего института технологий и управления (филиала) Московского государственного университета технологий и управления имени К.Г. Разумовского (Первого казачьего университета)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учиться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вузе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очно 4 года 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лет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учиться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колледже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техникуме: 3 года 10 месяцев 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Примерная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обучения в вузе (год) :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113123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Примерная стоимость обучения в колледже или техникуме (год)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24000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проходной бал ЕГЭ  по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трём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обязательным предметам: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144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бал аттестата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4,1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обязательные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сдавать: русский язык,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предметы сдавать по выбору: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физика/химия/информатика/иностранный язык</a:t>
            </a:r>
          </a:p>
          <a:p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лево 7">
            <a:hlinkClick r:id="rId7" action="ppaction://hlinksldjump"/>
          </p:cNvPr>
          <p:cNvSpPr/>
          <p:nvPr/>
        </p:nvSpPr>
        <p:spPr>
          <a:xfrm>
            <a:off x="10470161" y="5905850"/>
            <a:ext cx="1568740" cy="870358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Назад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Багетная рамка 9"/>
          <p:cNvSpPr/>
          <p:nvPr/>
        </p:nvSpPr>
        <p:spPr>
          <a:xfrm>
            <a:off x="455900" y="5905850"/>
            <a:ext cx="8503138" cy="586423"/>
          </a:xfrm>
          <a:prstGeom prst="beve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Подробная информация  доступна по нажатию на название учебного заведения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выхода в интернет)                                                                        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745967" y="0"/>
            <a:ext cx="9981903" cy="1493240"/>
          </a:xfrm>
        </p:spPr>
        <p:txBody>
          <a:bodyPr>
            <a:noAutofit/>
          </a:bodyPr>
          <a:lstStyle/>
          <a:p>
            <a:r>
              <a:rPr lang="ru-RU" sz="4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sz="4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sz="4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вузах </a:t>
            </a:r>
            <a:r>
              <a:rPr lang="ru-RU" sz="4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 колледжах</a:t>
            </a:r>
            <a:endParaRPr lang="ru-RU" sz="4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42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5055" y="139817"/>
            <a:ext cx="5193484" cy="1320800"/>
          </a:xfrm>
        </p:spPr>
        <p:txBody>
          <a:bodyPr>
            <a:normAutofit/>
          </a:bodyPr>
          <a:lstStyle/>
          <a:p>
            <a:pPr algn="ctr"/>
            <a:r>
              <a:rPr lang="ru-RU" sz="4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IT-специалист</a:t>
            </a:r>
            <a:endParaRPr lang="ru-RU" sz="4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3583" y="1389397"/>
            <a:ext cx="4287474" cy="415572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IT-специалист — это широкое определение людей, чья работа связана с информационными технологиями (ИТ). Это не только те, кто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пишет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код, настраивают компьютеры и помогают разобраться, когда программа выдаёт ошибку и не реагирует на кнопку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Esc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Это также специалисты, которые участвуют во всех этапах разработки той же программы и её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продвижения</a:t>
            </a:r>
            <a:endParaRPr lang="ru-RU" sz="2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10494056" y="5846710"/>
            <a:ext cx="1568740" cy="872454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одробнее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Что должен знать IT специалист, чтобы стать профессионалом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057" y="1175393"/>
            <a:ext cx="4731390" cy="4114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hlinkClick r:id="rId4" action="ppaction://hlinksldjump"/>
          </p:cNvPr>
          <p:cNvSpPr/>
          <p:nvPr/>
        </p:nvSpPr>
        <p:spPr>
          <a:xfrm>
            <a:off x="3883403" y="5993517"/>
            <a:ext cx="3935136" cy="5788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можно получить профессию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лево 9">
            <a:hlinkClick r:id="rId5" action="ppaction://hlinksldjump"/>
          </p:cNvPr>
          <p:cNvSpPr/>
          <p:nvPr/>
        </p:nvSpPr>
        <p:spPr>
          <a:xfrm>
            <a:off x="393583" y="5771171"/>
            <a:ext cx="1799993" cy="1023532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профессий</a:t>
            </a:r>
          </a:p>
        </p:txBody>
      </p:sp>
    </p:spTree>
    <p:extLst>
      <p:ext uri="{BB962C8B-B14F-4D97-AF65-F5344CB8AC3E}">
        <p14:creationId xmlns:p14="http://schemas.microsoft.com/office/powerpoint/2010/main" val="219279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38186" y="149785"/>
            <a:ext cx="8135816" cy="8675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Переводчик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Стрелка влево 5">
            <a:hlinkClick r:id="rId2" action="ppaction://hlinksldjump"/>
          </p:cNvPr>
          <p:cNvSpPr/>
          <p:nvPr/>
        </p:nvSpPr>
        <p:spPr>
          <a:xfrm>
            <a:off x="401972" y="5771171"/>
            <a:ext cx="1799993" cy="1023532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профессий</a:t>
            </a:r>
          </a:p>
        </p:txBody>
      </p:sp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3883403" y="6052657"/>
            <a:ext cx="3935136" cy="5788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можно получить профессию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право 7">
            <a:hlinkClick r:id="rId4" action="ppaction://hlinksldjump"/>
          </p:cNvPr>
          <p:cNvSpPr/>
          <p:nvPr/>
        </p:nvSpPr>
        <p:spPr>
          <a:xfrm>
            <a:off x="10486240" y="5846710"/>
            <a:ext cx="1568740" cy="872454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одробнее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552971" y="1669893"/>
            <a:ext cx="3095104" cy="4176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Переводчик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специалист, занимающийся переводом, то есть созданием письменного или устного текста на определённом языке, эквивалентного письменному или устному тексту на другом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языке</a:t>
            </a:r>
            <a:endParaRPr lang="ru-RU" sz="2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Профессия Переводчик: где учиться, зарплата, плюсы и минус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403" y="583539"/>
            <a:ext cx="5499100" cy="49726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88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-34070" y="-147346"/>
            <a:ext cx="11473595" cy="273717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7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Плюсы и минусы работы переводчика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14248" y="1505792"/>
            <a:ext cx="9626116" cy="3155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● Качественное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фундаментальное образование с хорошей учебной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базой.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Возможность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быстро переориентироваться, освоить новую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отрасль.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Интересная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работа, чаще всего связана с новыми знакомствами, общением,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поездками.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Относительно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свободный график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работы.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Обширный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кругозор из-за знаний в различных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областях.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85815" y="4422860"/>
            <a:ext cx="8482981" cy="23208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Сложно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сразу трудоустроится на престижное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место.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Возможны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командировки, ненормированный рабочий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график.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Требуется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регулярное повышение квалификации или обучение, ведь язык – это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живая.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система, которая быстро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меняется.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лево 9">
            <a:hlinkClick r:id="rId2" action="ppaction://hlinksldjump"/>
          </p:cNvPr>
          <p:cNvSpPr/>
          <p:nvPr/>
        </p:nvSpPr>
        <p:spPr>
          <a:xfrm>
            <a:off x="10470161" y="5905850"/>
            <a:ext cx="1568740" cy="870358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Назад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4594651" y="907155"/>
            <a:ext cx="1676890" cy="11195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Плюсы</a:t>
            </a:r>
          </a:p>
          <a:p>
            <a:pPr marL="0" indent="0"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594651" y="3575035"/>
            <a:ext cx="1935407" cy="1085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Минусы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37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04497" y="1493240"/>
            <a:ext cx="8805947" cy="4639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какого класса можно пойти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учится: 11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в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Омской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 можно получить  эту профессию: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Омский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государственный технический университет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Омский государственный университет путей сообщения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Омский государственный университет им. Ф.М. Достоевского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учиться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вузе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очно 4 года 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лет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учиться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колледже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техникуме:- 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Примерная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обучения в вузе (год) :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123420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Примерная стоимость обучения в колледже или техникуме (год)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24000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проходной бал ЕГЭ  по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трём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обязательным предметам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244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бал аттестата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обязательные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сдавать: русский язык,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математика,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профильный иностранный (нужно сдавать тот язык, который абитуриент хочет изучать, – английский, французский, немецкий или испанский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предметы сдавать по выбору: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45967" y="0"/>
            <a:ext cx="9981903" cy="1493240"/>
          </a:xfrm>
        </p:spPr>
        <p:txBody>
          <a:bodyPr>
            <a:noAutofit/>
          </a:bodyPr>
          <a:lstStyle/>
          <a:p>
            <a:r>
              <a:rPr lang="ru-RU" sz="4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sz="4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sz="4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вузах </a:t>
            </a:r>
            <a:r>
              <a:rPr lang="ru-RU" sz="4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 колледжах</a:t>
            </a:r>
            <a:endParaRPr lang="ru-RU" sz="4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лево 7">
            <a:hlinkClick r:id="rId5" action="ppaction://hlinksldjump"/>
          </p:cNvPr>
          <p:cNvSpPr/>
          <p:nvPr/>
        </p:nvSpPr>
        <p:spPr>
          <a:xfrm>
            <a:off x="10470161" y="5905850"/>
            <a:ext cx="1568740" cy="870358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Назад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Багетная рамка 8"/>
          <p:cNvSpPr/>
          <p:nvPr/>
        </p:nvSpPr>
        <p:spPr>
          <a:xfrm>
            <a:off x="455900" y="5905850"/>
            <a:ext cx="8503138" cy="586423"/>
          </a:xfrm>
          <a:prstGeom prst="beve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Подробная информация  доступна по нажатию на название учебного заведения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выхода в интернет)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26813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5284" y="204144"/>
            <a:ext cx="9722840" cy="1320800"/>
          </a:xfrm>
        </p:spPr>
        <p:txBody>
          <a:bodyPr>
            <a:normAutofit fontScale="90000"/>
          </a:bodyPr>
          <a:lstStyle/>
          <a:p>
            <a:r>
              <a:rPr lang="ru-RU" sz="5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Плюсы и минусы работы в IT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94651" y="907155"/>
            <a:ext cx="1676890" cy="11195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Плюсы</a:t>
            </a:r>
          </a:p>
          <a:p>
            <a:pPr marL="0" indent="0"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594651" y="3863597"/>
            <a:ext cx="1935407" cy="1085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Минусы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38009" y="2744091"/>
            <a:ext cx="1676890" cy="1119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14248" y="1505792"/>
            <a:ext cx="9626116" cy="2650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Интересная и востребованная работа. Специалисты IT-сферы работают над множеством проектов, при этом в России дефицит кадров: уже в 2021 году стране ежегодно не хватало до миллиона человек. И это несмотря на то, что в прошлом году в стране уже было примерно 1,5 миллиона 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айтишников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Высокая зарплата. Медианная зарплата IT-специалистов в России — 140 000 рублей.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Разные форматы работы — можно выбирать между офисом и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удалёнкой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работой в штате компании или на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фрилансе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Возможности для открытия своего бизнеса и оказания IT-услуг на аутсорсинге.</a:t>
            </a:r>
          </a:p>
          <a:p>
            <a:pPr marL="0" indent="0">
              <a:buFont typeface="Wingdings 3" charset="2"/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45284" y="4450191"/>
            <a:ext cx="8482981" cy="22077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Ненормированный рабочий день, особенно при удалённой работе — чаты с коллегами всегда под рукой, поэтому люди работают почти всё время.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Высокие умственные нагрузки и малоподвижный образ жизни IT-специалистов.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Длительный вход в профессию для технических направлений.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Сложно сразу понять, кто такие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айтишники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что это за профессия,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Нужно знать английский хотя бы на базовом уровне. Это одновременно и плюс, и минус сферы.</a:t>
            </a:r>
          </a:p>
        </p:txBody>
      </p:sp>
      <p:sp>
        <p:nvSpPr>
          <p:cNvPr id="10" name="Стрелка влево 9">
            <a:hlinkClick r:id="rId3" action="ppaction://hlinksldjump"/>
          </p:cNvPr>
          <p:cNvSpPr/>
          <p:nvPr/>
        </p:nvSpPr>
        <p:spPr>
          <a:xfrm>
            <a:off x="10470161" y="5905850"/>
            <a:ext cx="1568740" cy="870358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Назад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7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304496" y="1393564"/>
            <a:ext cx="8805947" cy="4639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какого класса можно пойти учится: 9 и 11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в Омской области  можно получить  эту профессию: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Омский государственный технический университет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Сибирский государственный автомобильно-дорожный университет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Омский государственный университет путей сообщения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Институт среднего профессионального образования и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довузовской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подготовки Омского государственного университета им. Ф.М. Достоевского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Омский авиационный колледж имени Н.Е. Жуковского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Московский международный колледж цифровых технологий «Академия TOP», г. Омск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лет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учиться в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вузе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очно 4 года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лет учиться в колледже или техникуме: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очно 3 года 10 месяцев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Примерная стоимость обучения в вузе (год) : 132623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Примерная стоимость обучения в к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олледже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т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ехникуме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(год) : 86670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проходной бал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  по трём обязательным предметам: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бал аттестата: 3,9	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обязательные предметы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сдавать: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язык, информатика 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предметы сдавать по выбору: физика/химия/информатика/иностранный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</a:t>
            </a:r>
          </a:p>
          <a:p>
            <a:endParaRPr lang="ru-RU" sz="15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Стрелка влево 9">
            <a:hlinkClick r:id="rId7" action="ppaction://hlinksldjump"/>
          </p:cNvPr>
          <p:cNvSpPr/>
          <p:nvPr/>
        </p:nvSpPr>
        <p:spPr>
          <a:xfrm>
            <a:off x="10470161" y="5905850"/>
            <a:ext cx="1568740" cy="870358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Назад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Багетная рамка 5"/>
          <p:cNvSpPr/>
          <p:nvPr/>
        </p:nvSpPr>
        <p:spPr>
          <a:xfrm>
            <a:off x="455900" y="5905850"/>
            <a:ext cx="8503138" cy="586423"/>
          </a:xfrm>
          <a:prstGeom prst="beve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Подробная информация  доступна по нажатию на название учебного заведения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выхода в интернет)                                                                        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45967" y="0"/>
            <a:ext cx="9981903" cy="1493240"/>
          </a:xfrm>
        </p:spPr>
        <p:txBody>
          <a:bodyPr>
            <a:noAutofit/>
          </a:bodyPr>
          <a:lstStyle/>
          <a:p>
            <a:r>
              <a:rPr lang="ru-RU" sz="4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sz="4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sz="4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вузах </a:t>
            </a:r>
            <a:r>
              <a:rPr lang="ru-RU" sz="4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 колледжах</a:t>
            </a:r>
            <a:endParaRPr lang="ru-RU" sz="4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15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2726" y="259200"/>
            <a:ext cx="2971608" cy="8675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093" y="1669893"/>
            <a:ext cx="3255310" cy="350446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 — это специалист, который занимается профилактикой и лечением конкретных заболеваний. Сложно представить профессию важнее, ведь врачу приходится принимать важнейшие решения, от которых зависит здоровье и даже жизнь людей</a:t>
            </a:r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3883403" y="5993517"/>
            <a:ext cx="3935136" cy="5788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можно получить профессию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лево 9">
            <a:hlinkClick r:id="rId3" action="ppaction://hlinksldjump"/>
          </p:cNvPr>
          <p:cNvSpPr/>
          <p:nvPr/>
        </p:nvSpPr>
        <p:spPr>
          <a:xfrm>
            <a:off x="393583" y="5771171"/>
            <a:ext cx="1799993" cy="1023532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профессий</a:t>
            </a:r>
          </a:p>
        </p:txBody>
      </p:sp>
      <p:sp>
        <p:nvSpPr>
          <p:cNvPr id="12" name="Стрелка вправо 11">
            <a:hlinkClick r:id="rId4" action="ppaction://hlinksldjump"/>
          </p:cNvPr>
          <p:cNvSpPr/>
          <p:nvPr/>
        </p:nvSpPr>
        <p:spPr>
          <a:xfrm>
            <a:off x="10486240" y="5846710"/>
            <a:ext cx="1568740" cy="872454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одробнее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Профессия врач: описание, плюсы, минусы, где получить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403" y="1268319"/>
            <a:ext cx="5464726" cy="39618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08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442418" y="287377"/>
            <a:ext cx="9722840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7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Плюсы и минусы работы врача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114248" y="1505792"/>
            <a:ext cx="9626116" cy="299970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Достойная 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плата, а также премии и доплаты за сверхурочные смены и ночные </a:t>
            </a: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часы.</a:t>
            </a:r>
            <a:endParaRPr lang="ru-RU" sz="19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Отпуск 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45-48 </a:t>
            </a: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дней.</a:t>
            </a:r>
            <a:endParaRPr lang="ru-RU" sz="19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Шанс 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в различных мед учреждениях в зависимости от выбранной специальности и познакомиться со спецификой всех областей </a:t>
            </a: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медицины.</a:t>
            </a:r>
            <a:endParaRPr lang="ru-RU" sz="19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Постоянный 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карьерный рост и шанс стать главным </a:t>
            </a: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врачом.</a:t>
            </a:r>
            <a:endParaRPr lang="ru-RU" sz="19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Сменный 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</a:t>
            </a: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работы.</a:t>
            </a:r>
            <a:endParaRPr lang="ru-RU" sz="19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Шанс 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любой момент сменить направление карьеры и обучиться на профессионала в другой </a:t>
            </a: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отрасли.</a:t>
            </a:r>
            <a:endParaRPr lang="ru-RU" sz="19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Гарантии 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трудоустройства и шанс подрабатывать младшим и средним мед персоналом в </a:t>
            </a: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</a:t>
            </a:r>
            <a:r>
              <a:rPr lang="en-US" sz="19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учебы.</a:t>
            </a:r>
            <a:endParaRPr lang="ru-RU" sz="19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545284" y="4650234"/>
            <a:ext cx="8482981" cy="22077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еобходимость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трудиться по ночам и выходным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дням.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бязанность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осматривать всех пациентов без исключения и права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отказа.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В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ызовы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неблагополучные районы и связанный с этим повышенный риск для жизни (для участковых врачей и работников бригад скорой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еобходимость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выходить на дополнительные смены при отсутствии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В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ысокий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уголовной и административной ответственности перед пациентами, их близкими и правоохранительными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органами.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лево 7">
            <a:hlinkClick r:id="rId2" action="ppaction://hlinksldjump"/>
          </p:cNvPr>
          <p:cNvSpPr/>
          <p:nvPr/>
        </p:nvSpPr>
        <p:spPr>
          <a:xfrm>
            <a:off x="10470161" y="5905850"/>
            <a:ext cx="1568740" cy="870358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Назад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4594651" y="907155"/>
            <a:ext cx="1676890" cy="11195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Плюсы</a:t>
            </a:r>
          </a:p>
          <a:p>
            <a:pPr marL="0" indent="0"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4594651" y="3962522"/>
            <a:ext cx="1935407" cy="1085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Минусы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94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04497" y="1493240"/>
            <a:ext cx="8805947" cy="4639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какого класса можно пойти учится:11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в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Омской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 можно получить  эту профессию: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Омский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государственный медицинский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университет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лет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учиться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вузе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очно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лет 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лет учиться в колледже или техникуме: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Примерная стоимость обучения в вузе (год) : 138180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Примерная стоимость обучения в колледже или техникуме (год) : -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проходной бал ЕГЭ  по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четырём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обязательным предметам: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бал аттестата: -	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 обязательные предметы сдавать: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 ,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химия, биология,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предметы сдавать по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выбору: -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5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Стрелка влево 8">
            <a:hlinkClick r:id="rId3" action="ppaction://hlinksldjump"/>
          </p:cNvPr>
          <p:cNvSpPr/>
          <p:nvPr/>
        </p:nvSpPr>
        <p:spPr>
          <a:xfrm>
            <a:off x="10470161" y="5905850"/>
            <a:ext cx="1568740" cy="870358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Назад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Багетная рамка 10"/>
          <p:cNvSpPr/>
          <p:nvPr/>
        </p:nvSpPr>
        <p:spPr>
          <a:xfrm>
            <a:off x="455900" y="5905850"/>
            <a:ext cx="8503138" cy="586423"/>
          </a:xfrm>
          <a:prstGeom prst="beve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Подробная информация  доступна по нажатию на название учебного заведения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выхода в интернет)                                                                        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45967" y="0"/>
            <a:ext cx="9981903" cy="1493240"/>
          </a:xfrm>
        </p:spPr>
        <p:txBody>
          <a:bodyPr>
            <a:noAutofit/>
          </a:bodyPr>
          <a:lstStyle/>
          <a:p>
            <a:r>
              <a:rPr lang="ru-RU" sz="4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sz="4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sz="4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вузах </a:t>
            </a:r>
            <a:r>
              <a:rPr lang="ru-RU" sz="4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 колледжах</a:t>
            </a:r>
            <a:endParaRPr lang="ru-RU" sz="4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1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3883403" y="6052657"/>
            <a:ext cx="3935136" cy="5788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можно получить профессию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лево 8">
            <a:hlinkClick r:id="rId3" action="ppaction://hlinksldjump"/>
          </p:cNvPr>
          <p:cNvSpPr/>
          <p:nvPr/>
        </p:nvSpPr>
        <p:spPr>
          <a:xfrm>
            <a:off x="393583" y="5771171"/>
            <a:ext cx="1799993" cy="1023532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профессий</a:t>
            </a:r>
          </a:p>
        </p:txBody>
      </p:sp>
      <p:sp>
        <p:nvSpPr>
          <p:cNvPr id="10" name="Стрелка вправо 9">
            <a:hlinkClick r:id="rId4" action="ppaction://hlinksldjump"/>
          </p:cNvPr>
          <p:cNvSpPr/>
          <p:nvPr/>
        </p:nvSpPr>
        <p:spPr>
          <a:xfrm>
            <a:off x="10486240" y="5846710"/>
            <a:ext cx="1568740" cy="872454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одробнее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138186" y="149785"/>
            <a:ext cx="8135816" cy="8675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Менеджеры по продажам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393583" y="1017293"/>
            <a:ext cx="3405554" cy="350446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Менеджер по продажам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–специалист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продвижению товаров и услуг компании, занимающийся изучением потребительского спроса и распределением продаж на основе статистических данных. Профессия относится к категории «человек- человек» и подходит тем, кого интересует экономика и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</a:t>
            </a:r>
            <a:endParaRPr lang="ru-RU" sz="2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Менеджер по продажам онлайн: что делает, зарплата, особенности, работа и  обуч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403" y="1342216"/>
            <a:ext cx="5569294" cy="37128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37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Другая 6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486112"/>
      </a:hlink>
      <a:folHlink>
        <a:srgbClr val="486112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469</TotalTime>
  <Words>2330</Words>
  <Application>Microsoft Office PowerPoint</Application>
  <PresentationFormat>Широкоэкранный</PresentationFormat>
  <Paragraphs>381</Paragraphs>
  <Slides>32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Arial</vt:lpstr>
      <vt:lpstr>Calibri</vt:lpstr>
      <vt:lpstr>Times New Roman</vt:lpstr>
      <vt:lpstr>Trebuchet MS</vt:lpstr>
      <vt:lpstr>Wingdings 3</vt:lpstr>
      <vt:lpstr>Аспект</vt:lpstr>
      <vt:lpstr>Выбор профессии             - это серьёзно</vt:lpstr>
      <vt:lpstr>Список профессий </vt:lpstr>
      <vt:lpstr>IT-специалист</vt:lpstr>
      <vt:lpstr>Плюсы и минусы работы в IT </vt:lpstr>
      <vt:lpstr>Информация о                       вузах и  колледжах</vt:lpstr>
      <vt:lpstr>Врач  </vt:lpstr>
      <vt:lpstr>Презентация PowerPoint</vt:lpstr>
      <vt:lpstr>Информация о                       вузах и  колледжах</vt:lpstr>
      <vt:lpstr>Менеджеры по продажам </vt:lpstr>
      <vt:lpstr>Презентация PowerPoint</vt:lpstr>
      <vt:lpstr>Информация о                       вузах и  колледжах</vt:lpstr>
      <vt:lpstr>Презентация PowerPoint</vt:lpstr>
      <vt:lpstr>Презентация PowerPoint</vt:lpstr>
      <vt:lpstr>Информация о                       вузах и  колледжах</vt:lpstr>
      <vt:lpstr>Презентация PowerPoint</vt:lpstr>
      <vt:lpstr>Презентация PowerPoint</vt:lpstr>
      <vt:lpstr>Информация о                       вузах и  колледжах</vt:lpstr>
      <vt:lpstr>Педагог </vt:lpstr>
      <vt:lpstr>Презентация PowerPoint</vt:lpstr>
      <vt:lpstr>Информация о                       вузах и  колледжах</vt:lpstr>
      <vt:lpstr>Психолог </vt:lpstr>
      <vt:lpstr>Презентация PowerPoint</vt:lpstr>
      <vt:lpstr>Информация о                       вузах и  колледжах</vt:lpstr>
      <vt:lpstr>Финансовый аналитик </vt:lpstr>
      <vt:lpstr>Презентация PowerPoint</vt:lpstr>
      <vt:lpstr>Информация о                       вузах и  колледжах</vt:lpstr>
      <vt:lpstr>Инженер </vt:lpstr>
      <vt:lpstr>Презентация PowerPoint</vt:lpstr>
      <vt:lpstr>Информация о                       вузах и  колледжах</vt:lpstr>
      <vt:lpstr>Переводчик </vt:lpstr>
      <vt:lpstr>Презентация PowerPoint</vt:lpstr>
      <vt:lpstr>Информация о                       вузах и  колледжах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Выбор профессии - это серьёзно</dc:title>
  <dc:creator>User</dc:creator>
  <cp:lastModifiedBy>User</cp:lastModifiedBy>
  <cp:revision>54</cp:revision>
  <dcterms:created xsi:type="dcterms:W3CDTF">2023-03-09T10:06:07Z</dcterms:created>
  <dcterms:modified xsi:type="dcterms:W3CDTF">2023-04-07T15:06:02Z</dcterms:modified>
</cp:coreProperties>
</file>